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Nunito SemiBold"/>
      <p:regular r:id="rId26"/>
      <p:bold r:id="rId27"/>
      <p:italic r:id="rId28"/>
      <p:boldItalic r:id="rId29"/>
    </p:embeddedFont>
    <p:embeddedFont>
      <p:font typeface="Amatic SC"/>
      <p:regular r:id="rId30"/>
      <p:bold r:id="rId31"/>
    </p:embeddedFont>
    <p:embeddedFont>
      <p:font typeface="Nuni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SemiBold-regular.fntdata"/><Relationship Id="rId25" Type="http://schemas.openxmlformats.org/officeDocument/2006/relationships/slide" Target="slides/slide21.xml"/><Relationship Id="rId28" Type="http://schemas.openxmlformats.org/officeDocument/2006/relationships/font" Target="fonts/NunitoSemiBold-italic.fntdata"/><Relationship Id="rId27" Type="http://schemas.openxmlformats.org/officeDocument/2006/relationships/font" Target="fonts/NunitoSemiBol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SemiBold-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maticSC-bold.fntdata"/><Relationship Id="rId30" Type="http://schemas.openxmlformats.org/officeDocument/2006/relationships/font" Target="fonts/AmaticSC-regular.fntdata"/><Relationship Id="rId11" Type="http://schemas.openxmlformats.org/officeDocument/2006/relationships/slide" Target="slides/slide7.xml"/><Relationship Id="rId33" Type="http://schemas.openxmlformats.org/officeDocument/2006/relationships/font" Target="fonts/Nunito-bold.fntdata"/><Relationship Id="rId10" Type="http://schemas.openxmlformats.org/officeDocument/2006/relationships/slide" Target="slides/slide6.xml"/><Relationship Id="rId32" Type="http://schemas.openxmlformats.org/officeDocument/2006/relationships/font" Target="fonts/Nunito-regular.fntdata"/><Relationship Id="rId13" Type="http://schemas.openxmlformats.org/officeDocument/2006/relationships/slide" Target="slides/slide9.xml"/><Relationship Id="rId35" Type="http://schemas.openxmlformats.org/officeDocument/2006/relationships/font" Target="fonts/Nunito-boldItalic.fntdata"/><Relationship Id="rId12" Type="http://schemas.openxmlformats.org/officeDocument/2006/relationships/slide" Target="slides/slide8.xml"/><Relationship Id="rId34" Type="http://schemas.openxmlformats.org/officeDocument/2006/relationships/font" Target="fonts/Nunito-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ab48183b83_0_4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ab48183b83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ab48183b83_0_3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ab48183b83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b48183b83_0_4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ab48183b83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b48183b83_0_4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ab48183b83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 Instructional: Inform Learner of Objectives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 Instructional: Link new content to existing knowledge/skills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B3547"/>
                </a:solidFill>
              </a:rPr>
              <a:t>Content Presentation and Learner Guidance: Disclose distinguishing characteristics of concepts</a:t>
            </a:r>
            <a:endParaRPr>
              <a:solidFill>
                <a:srgbClr val="2B3547"/>
              </a:solidFill>
            </a:endParaRPr>
          </a:p>
          <a:p>
            <a:pPr indent="0" lvl="0" marL="0" rtl="0" algn="l">
              <a:spcBef>
                <a:spcPts val="0"/>
              </a:spcBef>
              <a:spcAft>
                <a:spcPts val="0"/>
              </a:spcAft>
              <a:buClr>
                <a:schemeClr val="dk1"/>
              </a:buClr>
              <a:buSzPts val="1100"/>
              <a:buFont typeface="Arial"/>
              <a:buNone/>
            </a:pPr>
            <a:r>
              <a:rPr lang="en">
                <a:solidFill>
                  <a:srgbClr val="2B3547"/>
                </a:solidFill>
              </a:rPr>
              <a:t>Explain basic feeling words and match these words to descriptions of those feelings using text and images.(3.1a)</a:t>
            </a:r>
            <a:endParaRPr>
              <a:solidFill>
                <a:srgbClr val="2B3547"/>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chemeClr val="dk1"/>
                </a:solidFill>
              </a:rPr>
              <a:t>Provide a list of feeling words and ask learners to match each feeling word to the corresponding facial expression and body posture (3.1b)</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ab48183b83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ab48183b8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ab48183b83_1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ab48183b83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 Instructional: Confidence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 Instructional: Provide for Motivation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b48183b83_0_3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b48183b83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b48183b83_0_3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b48183b83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b48183b8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b48183b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highlight>
                  <a:srgbClr val="FFFFFF"/>
                </a:highlight>
              </a:rPr>
              <a:t>Pre Instructional: Relevance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ab48183b83_0_1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ab48183b8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highlight>
                  <a:srgbClr val="FFFFFF"/>
                </a:highlight>
              </a:rPr>
              <a:t>Pre Instructional: Relevance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b48183b83_0_3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b48183b83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b48183b83_0_3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b48183b83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txBox="1"/>
          <p:nvPr>
            <p:ph type="ctrTitle"/>
          </p:nvPr>
        </p:nvSpPr>
        <p:spPr>
          <a:xfrm>
            <a:off x="1867900" y="1731475"/>
            <a:ext cx="5408100" cy="1680600"/>
          </a:xfrm>
          <a:prstGeom prst="rect">
            <a:avLst/>
          </a:prstGeom>
        </p:spPr>
        <p:txBody>
          <a:bodyPr anchorCtr="0" anchor="ctr" bIns="0" lIns="0" spcFirstLastPara="1" rIns="0" wrap="square" tIns="0">
            <a:noAutofit/>
          </a:bodyPr>
          <a:lstStyle>
            <a:lvl1pPr lvl="0" rtl="0" algn="ctr">
              <a:spcBef>
                <a:spcPts val="0"/>
              </a:spcBef>
              <a:spcAft>
                <a:spcPts val="0"/>
              </a:spcAft>
              <a:buSzPts val="6800"/>
              <a:buNone/>
              <a:defRPr sz="6800"/>
            </a:lvl1pPr>
            <a:lvl2pPr lvl="1" rtl="0" algn="ctr">
              <a:spcBef>
                <a:spcPts val="0"/>
              </a:spcBef>
              <a:spcAft>
                <a:spcPts val="0"/>
              </a:spcAft>
              <a:buSzPts val="6800"/>
              <a:buNone/>
              <a:defRPr sz="6800"/>
            </a:lvl2pPr>
            <a:lvl3pPr lvl="2" rtl="0" algn="ctr">
              <a:spcBef>
                <a:spcPts val="0"/>
              </a:spcBef>
              <a:spcAft>
                <a:spcPts val="0"/>
              </a:spcAft>
              <a:buSzPts val="6800"/>
              <a:buNone/>
              <a:defRPr sz="6800"/>
            </a:lvl3pPr>
            <a:lvl4pPr lvl="3" rtl="0" algn="ctr">
              <a:spcBef>
                <a:spcPts val="0"/>
              </a:spcBef>
              <a:spcAft>
                <a:spcPts val="0"/>
              </a:spcAft>
              <a:buSzPts val="6800"/>
              <a:buNone/>
              <a:defRPr sz="6800"/>
            </a:lvl4pPr>
            <a:lvl5pPr lvl="4" rtl="0" algn="ctr">
              <a:spcBef>
                <a:spcPts val="0"/>
              </a:spcBef>
              <a:spcAft>
                <a:spcPts val="0"/>
              </a:spcAft>
              <a:buSzPts val="6800"/>
              <a:buNone/>
              <a:defRPr sz="6800"/>
            </a:lvl5pPr>
            <a:lvl6pPr lvl="5" rtl="0" algn="ctr">
              <a:spcBef>
                <a:spcPts val="0"/>
              </a:spcBef>
              <a:spcAft>
                <a:spcPts val="0"/>
              </a:spcAft>
              <a:buSzPts val="6800"/>
              <a:buNone/>
              <a:defRPr sz="6800"/>
            </a:lvl6pPr>
            <a:lvl7pPr lvl="6" rtl="0" algn="ctr">
              <a:spcBef>
                <a:spcPts val="0"/>
              </a:spcBef>
              <a:spcAft>
                <a:spcPts val="0"/>
              </a:spcAft>
              <a:buSzPts val="6800"/>
              <a:buNone/>
              <a:defRPr sz="6800"/>
            </a:lvl7pPr>
            <a:lvl8pPr lvl="7" rtl="0" algn="ctr">
              <a:spcBef>
                <a:spcPts val="0"/>
              </a:spcBef>
              <a:spcAft>
                <a:spcPts val="0"/>
              </a:spcAft>
              <a:buSzPts val="6800"/>
              <a:buNone/>
              <a:defRPr sz="6800"/>
            </a:lvl8pPr>
            <a:lvl9pPr lvl="8" rtl="0" algn="ctr">
              <a:spcBef>
                <a:spcPts val="0"/>
              </a:spcBef>
              <a:spcAft>
                <a:spcPts val="0"/>
              </a:spcAft>
              <a:buSzPts val="6800"/>
              <a:buNone/>
              <a:defRPr sz="6800"/>
            </a:lvl9pPr>
          </a:lstStyle>
          <a:p/>
        </p:txBody>
      </p:sp>
      <p:sp>
        <p:nvSpPr>
          <p:cNvPr id="19" name="Google Shape;19;p2"/>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ight" type="blank">
  <p:cSld name="BLANK">
    <p:spTree>
      <p:nvGrpSpPr>
        <p:cNvPr id="142" name="Shape 142"/>
        <p:cNvGrpSpPr/>
        <p:nvPr/>
      </p:nvGrpSpPr>
      <p:grpSpPr>
        <a:xfrm>
          <a:off x="0" y="0"/>
          <a:ext cx="0" cy="0"/>
          <a:chOff x="0" y="0"/>
          <a:chExt cx="0" cy="0"/>
        </a:xfrm>
      </p:grpSpPr>
      <p:sp>
        <p:nvSpPr>
          <p:cNvPr id="143" name="Google Shape;143;p1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_1">
    <p:bg>
      <p:bgPr>
        <a:solidFill>
          <a:schemeClr val="dk1"/>
        </a:solidFill>
      </p:bgPr>
    </p:bg>
    <p:spTree>
      <p:nvGrpSpPr>
        <p:cNvPr id="154" name="Shape 154"/>
        <p:cNvGrpSpPr/>
        <p:nvPr/>
      </p:nvGrpSpPr>
      <p:grpSpPr>
        <a:xfrm>
          <a:off x="0" y="0"/>
          <a:ext cx="0" cy="0"/>
          <a:chOff x="0" y="0"/>
          <a:chExt cx="0" cy="0"/>
        </a:xfrm>
      </p:grpSpPr>
      <p:sp>
        <p:nvSpPr>
          <p:cNvPr id="155" name="Google Shape;155;p12"/>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Half">
  <p:cSld name="BLANK_1_1">
    <p:bg>
      <p:bgPr>
        <a:solidFill>
          <a:schemeClr val="lt1"/>
        </a:solidFill>
      </p:bgPr>
    </p:bg>
    <p:spTree>
      <p:nvGrpSpPr>
        <p:cNvPr id="166"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USTOM_4">
    <p:spTree>
      <p:nvGrpSpPr>
        <p:cNvPr id="177" name="Shape 177"/>
        <p:cNvGrpSpPr/>
        <p:nvPr/>
      </p:nvGrpSpPr>
      <p:grpSpPr>
        <a:xfrm>
          <a:off x="0" y="0"/>
          <a:ext cx="0" cy="0"/>
          <a:chOff x="0" y="0"/>
          <a:chExt cx="0" cy="0"/>
        </a:xfrm>
      </p:grpSpPr>
      <p:sp>
        <p:nvSpPr>
          <p:cNvPr id="178" name="Google Shape;178;p1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2" name="Shape 22"/>
        <p:cNvGrpSpPr/>
        <p:nvPr/>
      </p:nvGrpSpPr>
      <p:grpSpPr>
        <a:xfrm>
          <a:off x="0" y="0"/>
          <a:ext cx="0" cy="0"/>
          <a:chOff x="0" y="0"/>
          <a:chExt cx="0" cy="0"/>
        </a:xfrm>
      </p:grpSpPr>
      <p:sp>
        <p:nvSpPr>
          <p:cNvPr id="23" name="Google Shape;23;p3"/>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3"/>
          <p:cNvSpPr txBox="1"/>
          <p:nvPr>
            <p:ph type="ctrTitle"/>
          </p:nvPr>
        </p:nvSpPr>
        <p:spPr>
          <a:xfrm>
            <a:off x="1773500" y="1980025"/>
            <a:ext cx="5597100" cy="6711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 name="Google Shape;25;p3"/>
          <p:cNvSpPr txBox="1"/>
          <p:nvPr>
            <p:ph idx="1" type="subTitle"/>
          </p:nvPr>
        </p:nvSpPr>
        <p:spPr>
          <a:xfrm>
            <a:off x="1773500" y="2664426"/>
            <a:ext cx="5597100" cy="3864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2"/>
              </a:buClr>
              <a:buSzPts val="2200"/>
              <a:buNone/>
              <a:defRPr>
                <a:solidFill>
                  <a:schemeClr val="accent2"/>
                </a:solidFill>
              </a:defRPr>
            </a:lvl1pPr>
            <a:lvl2pPr lvl="1" rtl="0" algn="ctr">
              <a:spcBef>
                <a:spcPts val="1000"/>
              </a:spcBef>
              <a:spcAft>
                <a:spcPts val="0"/>
              </a:spcAft>
              <a:buClr>
                <a:schemeClr val="accent2"/>
              </a:buClr>
              <a:buSzPts val="3000"/>
              <a:buNone/>
              <a:defRPr sz="3000">
                <a:solidFill>
                  <a:schemeClr val="accent2"/>
                </a:solidFill>
              </a:defRPr>
            </a:lvl2pPr>
            <a:lvl3pPr lvl="2" rtl="0" algn="ctr">
              <a:spcBef>
                <a:spcPts val="1000"/>
              </a:spcBef>
              <a:spcAft>
                <a:spcPts val="0"/>
              </a:spcAft>
              <a:buClr>
                <a:schemeClr val="accent2"/>
              </a:buClr>
              <a:buSzPts val="3000"/>
              <a:buNone/>
              <a:defRPr sz="3000">
                <a:solidFill>
                  <a:schemeClr val="accent2"/>
                </a:solidFill>
              </a:defRPr>
            </a:lvl3pPr>
            <a:lvl4pPr lvl="3" rtl="0" algn="ctr">
              <a:spcBef>
                <a:spcPts val="1000"/>
              </a:spcBef>
              <a:spcAft>
                <a:spcPts val="0"/>
              </a:spcAft>
              <a:buClr>
                <a:schemeClr val="accent2"/>
              </a:buClr>
              <a:buSzPts val="3000"/>
              <a:buNone/>
              <a:defRPr sz="3000">
                <a:solidFill>
                  <a:schemeClr val="accent2"/>
                </a:solidFill>
              </a:defRPr>
            </a:lvl4pPr>
            <a:lvl5pPr lvl="4" rtl="0" algn="ctr">
              <a:spcBef>
                <a:spcPts val="1000"/>
              </a:spcBef>
              <a:spcAft>
                <a:spcPts val="0"/>
              </a:spcAft>
              <a:buClr>
                <a:schemeClr val="accent2"/>
              </a:buClr>
              <a:buSzPts val="3000"/>
              <a:buNone/>
              <a:defRPr sz="3000">
                <a:solidFill>
                  <a:schemeClr val="accent2"/>
                </a:solidFill>
              </a:defRPr>
            </a:lvl5pPr>
            <a:lvl6pPr lvl="5" rtl="0" algn="ctr">
              <a:spcBef>
                <a:spcPts val="1000"/>
              </a:spcBef>
              <a:spcAft>
                <a:spcPts val="0"/>
              </a:spcAft>
              <a:buClr>
                <a:schemeClr val="accent2"/>
              </a:buClr>
              <a:buSzPts val="3000"/>
              <a:buNone/>
              <a:defRPr sz="3000">
                <a:solidFill>
                  <a:schemeClr val="accent2"/>
                </a:solidFill>
              </a:defRPr>
            </a:lvl6pPr>
            <a:lvl7pPr lvl="6" rtl="0" algn="ctr">
              <a:spcBef>
                <a:spcPts val="1000"/>
              </a:spcBef>
              <a:spcAft>
                <a:spcPts val="0"/>
              </a:spcAft>
              <a:buClr>
                <a:schemeClr val="accent2"/>
              </a:buClr>
              <a:buSzPts val="3000"/>
              <a:buNone/>
              <a:defRPr sz="3000">
                <a:solidFill>
                  <a:schemeClr val="accent2"/>
                </a:solidFill>
              </a:defRPr>
            </a:lvl7pPr>
            <a:lvl8pPr lvl="7" rtl="0" algn="ctr">
              <a:spcBef>
                <a:spcPts val="1000"/>
              </a:spcBef>
              <a:spcAft>
                <a:spcPts val="0"/>
              </a:spcAft>
              <a:buClr>
                <a:schemeClr val="accent2"/>
              </a:buClr>
              <a:buSzPts val="3000"/>
              <a:buNone/>
              <a:defRPr sz="3000">
                <a:solidFill>
                  <a:schemeClr val="accent2"/>
                </a:solidFill>
              </a:defRPr>
            </a:lvl8pPr>
            <a:lvl9pPr lvl="8" rtl="0" algn="ctr">
              <a:spcBef>
                <a:spcPts val="1000"/>
              </a:spcBef>
              <a:spcAft>
                <a:spcPts val="1000"/>
              </a:spcAft>
              <a:buClr>
                <a:schemeClr val="accent2"/>
              </a:buClr>
              <a:buSzPts val="3000"/>
              <a:buNone/>
              <a:defRPr sz="3000">
                <a:solidFill>
                  <a:schemeClr val="accent2"/>
                </a:solidFill>
              </a:defRPr>
            </a:lvl9pPr>
          </a:lstStyle>
          <a:p/>
        </p:txBody>
      </p:sp>
      <p:sp>
        <p:nvSpPr>
          <p:cNvPr id="26" name="Google Shape;26;p3"/>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6" name="Shape 36"/>
        <p:cNvGrpSpPr/>
        <p:nvPr/>
      </p:nvGrpSpPr>
      <p:grpSpPr>
        <a:xfrm>
          <a:off x="0" y="0"/>
          <a:ext cx="0" cy="0"/>
          <a:chOff x="0" y="0"/>
          <a:chExt cx="0" cy="0"/>
        </a:xfrm>
      </p:grpSpPr>
      <p:sp>
        <p:nvSpPr>
          <p:cNvPr id="37" name="Google Shape;37;p4"/>
          <p:cNvSpPr/>
          <p:nvPr/>
        </p:nvSpPr>
        <p:spPr>
          <a:xfrm>
            <a:off x="1711339" y="1054787"/>
            <a:ext cx="2954" cy="1397"/>
          </a:xfrm>
          <a:custGeom>
            <a:rect b="b" l="l" r="r" t="t"/>
            <a:pathLst>
              <a:path extrusionOk="0" h="662" w="1400">
                <a:moveTo>
                  <a:pt x="0" y="663"/>
                </a:moveTo>
                <a:cubicBezTo>
                  <a:pt x="2192" y="-368"/>
                  <a:pt x="1513" y="-61"/>
                  <a:pt x="0" y="66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rect b="b" l="l" r="r" t="t"/>
            <a:pathLst>
              <a:path extrusionOk="0" h="2071651" w="375319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rect b="b" l="l" r="r" t="t"/>
            <a:pathLst>
              <a:path extrusionOk="0" h="2138509" w="3821135">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rect b="b" l="l" r="r" t="t"/>
              <a:pathLst>
                <a:path extrusionOk="0" h="297412" w="204173">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rect b="b" l="l" r="r" t="t"/>
              <a:pathLst>
                <a:path extrusionOk="0" h="290760" w="199595">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rect b="b" l="l" r="r" t="t"/>
              <a:pathLst>
                <a:path extrusionOk="0" h="83229" w="28156">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rect b="b" l="l" r="r" t="t"/>
              <a:pathLst>
                <a:path extrusionOk="0" h="14799" w="14254">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rect b="b" l="l" r="r" t="t"/>
              <a:pathLst>
                <a:path extrusionOk="0" h="96171" w="49274">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6" name="Google Shape;46;p4"/>
          <p:cNvSpPr txBox="1"/>
          <p:nvPr>
            <p:ph idx="1" type="body"/>
          </p:nvPr>
        </p:nvSpPr>
        <p:spPr>
          <a:xfrm>
            <a:off x="1714300" y="1186825"/>
            <a:ext cx="5715300" cy="2769900"/>
          </a:xfrm>
          <a:prstGeom prst="rect">
            <a:avLst/>
          </a:prstGeom>
        </p:spPr>
        <p:txBody>
          <a:bodyPr anchorCtr="0" anchor="ctr" bIns="0" lIns="0" spcFirstLastPara="1" rIns="0" wrap="square" tIns="0">
            <a:noAutofit/>
          </a:bodyPr>
          <a:lstStyle>
            <a:lvl1pPr indent="-406400" lvl="0" marL="457200" rtl="0" algn="ctr">
              <a:spcBef>
                <a:spcPts val="0"/>
              </a:spcBef>
              <a:spcAft>
                <a:spcPts val="0"/>
              </a:spcAft>
              <a:buSzPts val="2800"/>
              <a:buFont typeface="Nunito SemiBold"/>
              <a:buChar char="✗"/>
              <a:defRPr sz="2800">
                <a:latin typeface="Nunito SemiBold"/>
                <a:ea typeface="Nunito SemiBold"/>
                <a:cs typeface="Nunito SemiBold"/>
                <a:sym typeface="Nunito SemiBold"/>
              </a:defRPr>
            </a:lvl1pPr>
            <a:lvl2pPr indent="-406400" lvl="1" marL="9144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indent="-406400" lvl="2" marL="13716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indent="-406400" lvl="3" marL="18288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indent="-406400" lvl="4" marL="22860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indent="-406400" lvl="5" marL="27432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indent="-406400" lvl="6" marL="32004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indent="-406400" lvl="7" marL="3657600" rtl="0" algn="ctr">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indent="-406400" lvl="8" marL="4114800" rtl="0" algn="ctr">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p:txBody>
      </p:sp>
      <p:sp>
        <p:nvSpPr>
          <p:cNvPr id="47" name="Google Shape;47;p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4" name="Shape 54"/>
        <p:cNvGrpSpPr/>
        <p:nvPr/>
      </p:nvGrpSpPr>
      <p:grpSpPr>
        <a:xfrm>
          <a:off x="0" y="0"/>
          <a:ext cx="0" cy="0"/>
          <a:chOff x="0" y="0"/>
          <a:chExt cx="0" cy="0"/>
        </a:xfrm>
      </p:grpSpPr>
      <p:sp>
        <p:nvSpPr>
          <p:cNvPr id="55" name="Google Shape;55;p5"/>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5"/>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9" name="Google Shape;59;p5"/>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1000"/>
              </a:spcBef>
              <a:spcAft>
                <a:spcPts val="0"/>
              </a:spcAft>
              <a:buSzPts val="2200"/>
              <a:buChar char="✗"/>
              <a:defRPr/>
            </a:lvl2pPr>
            <a:lvl3pPr indent="-368300" lvl="2" marL="1371600" rtl="0">
              <a:spcBef>
                <a:spcPts val="1000"/>
              </a:spcBef>
              <a:spcAft>
                <a:spcPts val="0"/>
              </a:spcAft>
              <a:buSzPts val="2200"/>
              <a:buChar char="■"/>
              <a:defRPr/>
            </a:lvl3pPr>
            <a:lvl4pPr indent="-368300" lvl="3" marL="1828800" rtl="0">
              <a:spcBef>
                <a:spcPts val="1000"/>
              </a:spcBef>
              <a:spcAft>
                <a:spcPts val="0"/>
              </a:spcAft>
              <a:buSzPts val="2200"/>
              <a:buChar char="●"/>
              <a:defRPr/>
            </a:lvl4pPr>
            <a:lvl5pPr indent="-368300" lvl="4" marL="2286000" rtl="0">
              <a:spcBef>
                <a:spcPts val="1000"/>
              </a:spcBef>
              <a:spcAft>
                <a:spcPts val="0"/>
              </a:spcAft>
              <a:buSzPts val="2200"/>
              <a:buChar char="○"/>
              <a:defRPr/>
            </a:lvl5pPr>
            <a:lvl6pPr indent="-368300" lvl="5" marL="2743200" rtl="0">
              <a:spcBef>
                <a:spcPts val="1000"/>
              </a:spcBef>
              <a:spcAft>
                <a:spcPts val="0"/>
              </a:spcAft>
              <a:buSzPts val="2200"/>
              <a:buChar char="■"/>
              <a:defRPr/>
            </a:lvl6pPr>
            <a:lvl7pPr indent="-368300" lvl="6" marL="3200400" rtl="0">
              <a:spcBef>
                <a:spcPts val="1000"/>
              </a:spcBef>
              <a:spcAft>
                <a:spcPts val="0"/>
              </a:spcAft>
              <a:buSzPts val="2200"/>
              <a:buChar char="●"/>
              <a:defRPr/>
            </a:lvl7pPr>
            <a:lvl8pPr indent="-368300" lvl="7" marL="3657600" rtl="0">
              <a:spcBef>
                <a:spcPts val="1000"/>
              </a:spcBef>
              <a:spcAft>
                <a:spcPts val="0"/>
              </a:spcAft>
              <a:buSzPts val="2200"/>
              <a:buChar char="○"/>
              <a:defRPr/>
            </a:lvl8pPr>
            <a:lvl9pPr indent="-368300" lvl="8" marL="4114800" rtl="0">
              <a:spcBef>
                <a:spcPts val="1000"/>
              </a:spcBef>
              <a:spcAft>
                <a:spcPts val="1000"/>
              </a:spcAft>
              <a:buSzPts val="2200"/>
              <a:buChar char="■"/>
              <a:defRPr/>
            </a:lvl9pPr>
          </a:lstStyle>
          <a:p/>
        </p:txBody>
      </p:sp>
      <p:sp>
        <p:nvSpPr>
          <p:cNvPr id="60" name="Google Shape;60;p5"/>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
    <p:spTree>
      <p:nvGrpSpPr>
        <p:cNvPr id="68"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rot="10800000">
            <a:off x="478120" y="499499"/>
            <a:ext cx="3891580" cy="4389451"/>
          </a:xfrm>
          <a:custGeom>
            <a:rect b="b" l="l" r="r" t="t"/>
            <a:pathLst>
              <a:path extrusionOk="0" h="513236" w="873041">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rect b="b" l="l" r="r" t="t"/>
            <a:pathLst>
              <a:path extrusionOk="0" h="1953518" w="1717712">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6"/>
          <p:cNvSpPr txBox="1"/>
          <p:nvPr>
            <p:ph type="title"/>
          </p:nvPr>
        </p:nvSpPr>
        <p:spPr>
          <a:xfrm>
            <a:off x="883375" y="1004988"/>
            <a:ext cx="2879400" cy="951900"/>
          </a:xfrm>
          <a:prstGeom prst="rect">
            <a:avLst/>
          </a:prstGeom>
        </p:spPr>
        <p:txBody>
          <a:bodyPr anchorCtr="0" anchor="b"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73" name="Google Shape;73;p6"/>
          <p:cNvSpPr txBox="1"/>
          <p:nvPr>
            <p:ph idx="1" type="body"/>
          </p:nvPr>
        </p:nvSpPr>
        <p:spPr>
          <a:xfrm>
            <a:off x="883525" y="2078413"/>
            <a:ext cx="2879400" cy="2060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74" name="Google Shape;74;p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6"/>
          <p:cNvSpPr/>
          <p:nvPr/>
        </p:nvSpPr>
        <p:spPr>
          <a:xfrm rot="5400000">
            <a:off x="3614542" y="2581686"/>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2" name="Shape 82"/>
        <p:cNvGrpSpPr/>
        <p:nvPr/>
      </p:nvGrpSpPr>
      <p:grpSpPr>
        <a:xfrm>
          <a:off x="0" y="0"/>
          <a:ext cx="0" cy="0"/>
          <a:chOff x="0" y="0"/>
          <a:chExt cx="0" cy="0"/>
        </a:xfrm>
      </p:grpSpPr>
      <p:sp>
        <p:nvSpPr>
          <p:cNvPr id="83" name="Google Shape;83;p7"/>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7"/>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7" name="Google Shape;87;p7"/>
          <p:cNvSpPr txBox="1"/>
          <p:nvPr>
            <p:ph idx="1" type="body"/>
          </p:nvPr>
        </p:nvSpPr>
        <p:spPr>
          <a:xfrm>
            <a:off x="1188175" y="1506350"/>
            <a:ext cx="3002700" cy="276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88" name="Google Shape;88;p7"/>
          <p:cNvSpPr txBox="1"/>
          <p:nvPr>
            <p:ph idx="2" type="body"/>
          </p:nvPr>
        </p:nvSpPr>
        <p:spPr>
          <a:xfrm>
            <a:off x="4611864" y="1506350"/>
            <a:ext cx="3002700" cy="27621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1000"/>
              </a:spcBef>
              <a:spcAft>
                <a:spcPts val="0"/>
              </a:spcAft>
              <a:buSzPts val="2000"/>
              <a:buChar char="✗"/>
              <a:defRPr sz="2000"/>
            </a:lvl2pPr>
            <a:lvl3pPr indent="-355600" lvl="2" marL="1371600" rtl="0">
              <a:spcBef>
                <a:spcPts val="1000"/>
              </a:spcBef>
              <a:spcAft>
                <a:spcPts val="0"/>
              </a:spcAft>
              <a:buSzPts val="2000"/>
              <a:buChar char="■"/>
              <a:defRPr sz="2000"/>
            </a:lvl3pPr>
            <a:lvl4pPr indent="-355600" lvl="3" marL="1828800" rtl="0">
              <a:spcBef>
                <a:spcPts val="1000"/>
              </a:spcBef>
              <a:spcAft>
                <a:spcPts val="0"/>
              </a:spcAft>
              <a:buSzPts val="2000"/>
              <a:buChar char="●"/>
              <a:defRPr sz="2000"/>
            </a:lvl4pPr>
            <a:lvl5pPr indent="-355600" lvl="4" marL="2286000" rtl="0">
              <a:spcBef>
                <a:spcPts val="1000"/>
              </a:spcBef>
              <a:spcAft>
                <a:spcPts val="0"/>
              </a:spcAft>
              <a:buSzPts val="2000"/>
              <a:buChar char="○"/>
              <a:defRPr sz="2000"/>
            </a:lvl5pPr>
            <a:lvl6pPr indent="-355600" lvl="5" marL="2743200" rtl="0">
              <a:spcBef>
                <a:spcPts val="1000"/>
              </a:spcBef>
              <a:spcAft>
                <a:spcPts val="0"/>
              </a:spcAft>
              <a:buSzPts val="2000"/>
              <a:buChar char="■"/>
              <a:defRPr sz="2000"/>
            </a:lvl6pPr>
            <a:lvl7pPr indent="-355600" lvl="6" marL="3200400" rtl="0">
              <a:spcBef>
                <a:spcPts val="1000"/>
              </a:spcBef>
              <a:spcAft>
                <a:spcPts val="0"/>
              </a:spcAft>
              <a:buSzPts val="2000"/>
              <a:buChar char="●"/>
              <a:defRPr sz="2000"/>
            </a:lvl7pPr>
            <a:lvl8pPr indent="-355600" lvl="7" marL="3657600" rtl="0">
              <a:spcBef>
                <a:spcPts val="1000"/>
              </a:spcBef>
              <a:spcAft>
                <a:spcPts val="0"/>
              </a:spcAft>
              <a:buSzPts val="2000"/>
              <a:buChar char="○"/>
              <a:defRPr sz="2000"/>
            </a:lvl8pPr>
            <a:lvl9pPr indent="-355600" lvl="8" marL="4114800" rtl="0">
              <a:spcBef>
                <a:spcPts val="1000"/>
              </a:spcBef>
              <a:spcAft>
                <a:spcPts val="1000"/>
              </a:spcAft>
              <a:buSzPts val="2000"/>
              <a:buChar char="■"/>
              <a:defRPr sz="2000"/>
            </a:lvl9pPr>
          </a:lstStyle>
          <a:p/>
        </p:txBody>
      </p:sp>
      <p:sp>
        <p:nvSpPr>
          <p:cNvPr id="89" name="Google Shape;89;p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7" name="Shape 97"/>
        <p:cNvGrpSpPr/>
        <p:nvPr/>
      </p:nvGrpSpPr>
      <p:grpSpPr>
        <a:xfrm>
          <a:off x="0" y="0"/>
          <a:ext cx="0" cy="0"/>
          <a:chOff x="0" y="0"/>
          <a:chExt cx="0" cy="0"/>
        </a:xfrm>
      </p:grpSpPr>
      <p:sp>
        <p:nvSpPr>
          <p:cNvPr id="98" name="Google Shape;98;p8"/>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8"/>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02" name="Google Shape;102;p8"/>
          <p:cNvSpPr txBox="1"/>
          <p:nvPr>
            <p:ph idx="1" type="body"/>
          </p:nvPr>
        </p:nvSpPr>
        <p:spPr>
          <a:xfrm>
            <a:off x="1188175"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3" name="Google Shape;103;p8"/>
          <p:cNvSpPr txBox="1"/>
          <p:nvPr>
            <p:ph idx="2" type="body"/>
          </p:nvPr>
        </p:nvSpPr>
        <p:spPr>
          <a:xfrm>
            <a:off x="3400388"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4" name="Google Shape;104;p8"/>
          <p:cNvSpPr txBox="1"/>
          <p:nvPr>
            <p:ph idx="3" type="body"/>
          </p:nvPr>
        </p:nvSpPr>
        <p:spPr>
          <a:xfrm>
            <a:off x="5612601" y="1506350"/>
            <a:ext cx="2001900" cy="27891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05" name="Google Shape;105;p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9"/>
          <p:cNvSpPr txBox="1"/>
          <p:nvPr>
            <p:ph type="title"/>
          </p:nvPr>
        </p:nvSpPr>
        <p:spPr>
          <a:xfrm>
            <a:off x="883375" y="683600"/>
            <a:ext cx="6426300" cy="396300"/>
          </a:xfrm>
          <a:prstGeom prst="rect">
            <a:avLst/>
          </a:prstGeom>
        </p:spPr>
        <p:txBody>
          <a:bodyPr anchorCtr="0" anchor="ctr" bIns="0" lIns="0" spcFirstLastPara="1" rIns="0" wrap="square" tIns="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19" name="Google Shape;119;p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0"/>
          <p:cNvSpPr txBox="1"/>
          <p:nvPr>
            <p:ph idx="1" type="body"/>
          </p:nvPr>
        </p:nvSpPr>
        <p:spPr>
          <a:xfrm>
            <a:off x="823076" y="4261808"/>
            <a:ext cx="5522700" cy="391200"/>
          </a:xfrm>
          <a:prstGeom prst="rect">
            <a:avLst/>
          </a:prstGeom>
        </p:spPr>
        <p:txBody>
          <a:bodyPr anchorCtr="0" anchor="ctr" bIns="0" lIns="0" spcFirstLastPara="1" rIns="0" wrap="square" tIns="0">
            <a:noAutofit/>
          </a:bodyPr>
          <a:lstStyle>
            <a:lvl1pPr indent="-228600" lvl="0" marL="457200" rtl="0">
              <a:spcBef>
                <a:spcPts val="0"/>
              </a:spcBef>
              <a:spcAft>
                <a:spcPts val="0"/>
              </a:spcAft>
              <a:buSzPts val="1600"/>
              <a:buNone/>
              <a:defRPr sz="1600"/>
            </a:lvl1pPr>
          </a:lstStyle>
          <a:p/>
        </p:txBody>
      </p:sp>
      <p:sp>
        <p:nvSpPr>
          <p:cNvPr id="134" name="Google Shape;134;p1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b="1" sz="3400">
                <a:solidFill>
                  <a:schemeClr val="dk1"/>
                </a:solidFill>
                <a:latin typeface="Amatic SC"/>
                <a:ea typeface="Amatic SC"/>
                <a:cs typeface="Amatic SC"/>
                <a:sym typeface="Amatic SC"/>
              </a:defRPr>
            </a:lvl9pPr>
          </a:lstStyle>
          <a:p/>
        </p:txBody>
      </p:sp>
      <p:sp>
        <p:nvSpPr>
          <p:cNvPr id="7" name="Google Shape;7;p1"/>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indent="-368300" lvl="1" marL="9144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indent="-368300" lvl="2" marL="13716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indent="-368300" lvl="3" marL="18288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indent="-368300" lvl="4" marL="22860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indent="-368300" lvl="5" marL="27432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indent="-368300" lvl="6" marL="32004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indent="-368300" lvl="7" marL="36576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indent="-368300" lvl="8" marL="41148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p:txBody>
      </p:sp>
      <p:sp>
        <p:nvSpPr>
          <p:cNvPr id="8" name="Google Shape;8;p1"/>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lvl="0" rtl="0" algn="r">
              <a:buNone/>
              <a:defRPr b="1" sz="1500">
                <a:solidFill>
                  <a:schemeClr val="dk2"/>
                </a:solidFill>
                <a:latin typeface="Amatic SC"/>
                <a:ea typeface="Amatic SC"/>
                <a:cs typeface="Amatic SC"/>
                <a:sym typeface="Amatic SC"/>
              </a:defRPr>
            </a:lvl1pPr>
            <a:lvl2pPr lvl="1" rtl="0" algn="r">
              <a:buNone/>
              <a:defRPr b="1" sz="1500">
                <a:solidFill>
                  <a:schemeClr val="dk2"/>
                </a:solidFill>
                <a:latin typeface="Amatic SC"/>
                <a:ea typeface="Amatic SC"/>
                <a:cs typeface="Amatic SC"/>
                <a:sym typeface="Amatic SC"/>
              </a:defRPr>
            </a:lvl2pPr>
            <a:lvl3pPr lvl="2" rtl="0" algn="r">
              <a:buNone/>
              <a:defRPr b="1" sz="1500">
                <a:solidFill>
                  <a:schemeClr val="dk2"/>
                </a:solidFill>
                <a:latin typeface="Amatic SC"/>
                <a:ea typeface="Amatic SC"/>
                <a:cs typeface="Amatic SC"/>
                <a:sym typeface="Amatic SC"/>
              </a:defRPr>
            </a:lvl3pPr>
            <a:lvl4pPr lvl="3" rtl="0" algn="r">
              <a:buNone/>
              <a:defRPr b="1" sz="1500">
                <a:solidFill>
                  <a:schemeClr val="dk2"/>
                </a:solidFill>
                <a:latin typeface="Amatic SC"/>
                <a:ea typeface="Amatic SC"/>
                <a:cs typeface="Amatic SC"/>
                <a:sym typeface="Amatic SC"/>
              </a:defRPr>
            </a:lvl4pPr>
            <a:lvl5pPr lvl="4" rtl="0" algn="r">
              <a:buNone/>
              <a:defRPr b="1" sz="1500">
                <a:solidFill>
                  <a:schemeClr val="dk2"/>
                </a:solidFill>
                <a:latin typeface="Amatic SC"/>
                <a:ea typeface="Amatic SC"/>
                <a:cs typeface="Amatic SC"/>
                <a:sym typeface="Amatic SC"/>
              </a:defRPr>
            </a:lvl5pPr>
            <a:lvl6pPr lvl="5" rtl="0" algn="r">
              <a:buNone/>
              <a:defRPr b="1" sz="1500">
                <a:solidFill>
                  <a:schemeClr val="dk2"/>
                </a:solidFill>
                <a:latin typeface="Amatic SC"/>
                <a:ea typeface="Amatic SC"/>
                <a:cs typeface="Amatic SC"/>
                <a:sym typeface="Amatic SC"/>
              </a:defRPr>
            </a:lvl6pPr>
            <a:lvl7pPr lvl="6" rtl="0" algn="r">
              <a:buNone/>
              <a:defRPr b="1" sz="1500">
                <a:solidFill>
                  <a:schemeClr val="dk2"/>
                </a:solidFill>
                <a:latin typeface="Amatic SC"/>
                <a:ea typeface="Amatic SC"/>
                <a:cs typeface="Amatic SC"/>
                <a:sym typeface="Amatic SC"/>
              </a:defRPr>
            </a:lvl7pPr>
            <a:lvl8pPr lvl="7" rtl="0" algn="r">
              <a:buNone/>
              <a:defRPr b="1" sz="1500">
                <a:solidFill>
                  <a:schemeClr val="dk2"/>
                </a:solidFill>
                <a:latin typeface="Amatic SC"/>
                <a:ea typeface="Amatic SC"/>
                <a:cs typeface="Amatic SC"/>
                <a:sym typeface="Amatic SC"/>
              </a:defRPr>
            </a:lvl8pPr>
            <a:lvl9pPr lvl="8" rtl="0" algn="r">
              <a:buNone/>
              <a:defRPr b="1" sz="1500">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padlet.com/wagneere/mta6xksjs5a0gsax"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hyperlink" Target="https://docs.google.com/forms/d/e/1FAIpQLSdEGYQmbPVyoJHk0KTUlCBKBPVrBSVKE1EZ5eDprF_d8deP6Q/viewform?usp=sf_lin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slidescarnival.com/?utm_source=template" TargetMode="External"/><Relationship Id="rId4" Type="http://schemas.openxmlformats.org/officeDocument/2006/relationships/hyperlink" Target="http://unsplash.com/&amp;utm_source=slidescarniv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drive.google.com/file/d/1XxPVb-ARIrUm5ZuWR-uO6HjDL1Ls3aSL/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type="ctrTitle"/>
          </p:nvPr>
        </p:nvSpPr>
        <p:spPr>
          <a:xfrm>
            <a:off x="1867900" y="1731475"/>
            <a:ext cx="5408100" cy="1680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INTRODUCTION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4"/>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Before we dive in</a:t>
            </a:r>
            <a:endParaRPr/>
          </a:p>
        </p:txBody>
      </p:sp>
      <p:sp>
        <p:nvSpPr>
          <p:cNvPr id="259" name="Google Shape;259;p24"/>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Who are you?</a:t>
            </a:r>
            <a:endParaRPr/>
          </a:p>
          <a:p>
            <a:pPr indent="0" lvl="0" marL="0" rtl="0" algn="l">
              <a:spcBef>
                <a:spcPts val="1000"/>
              </a:spcBef>
              <a:spcAft>
                <a:spcPts val="0"/>
              </a:spcAft>
              <a:buNone/>
            </a:pPr>
            <a:r>
              <a:rPr lang="en"/>
              <a:t>Tell us a bit about your family.</a:t>
            </a:r>
            <a:endParaRPr/>
          </a:p>
          <a:p>
            <a:pPr indent="0" lvl="0" marL="0" rtl="0" algn="l">
              <a:spcBef>
                <a:spcPts val="1000"/>
              </a:spcBef>
              <a:spcAft>
                <a:spcPts val="0"/>
              </a:spcAft>
              <a:buNone/>
            </a:pPr>
            <a:r>
              <a:rPr lang="en"/>
              <a:t>How are you feeling?</a:t>
            </a:r>
            <a:endParaRPr/>
          </a:p>
          <a:p>
            <a:pPr indent="0" lvl="0" marL="0" rtl="0" algn="l">
              <a:spcBef>
                <a:spcPts val="1000"/>
              </a:spcBef>
              <a:spcAft>
                <a:spcPts val="0"/>
              </a:spcAft>
              <a:buNone/>
            </a:pPr>
            <a:r>
              <a:rPr lang="en"/>
              <a:t>How do you think of when you hear “emotions?”</a:t>
            </a:r>
            <a:endParaRPr/>
          </a:p>
          <a:p>
            <a:pPr indent="0" lvl="0" marL="0" rtl="0" algn="l">
              <a:spcBef>
                <a:spcPts val="1000"/>
              </a:spcBef>
              <a:spcAft>
                <a:spcPts val="1000"/>
              </a:spcAft>
              <a:buNone/>
            </a:pPr>
            <a:r>
              <a:rPr lang="en"/>
              <a:t>How do you navigate emotions in others and in yourself?</a:t>
            </a:r>
            <a:endParaRPr/>
          </a:p>
        </p:txBody>
      </p:sp>
      <p:sp>
        <p:nvSpPr>
          <p:cNvPr id="260" name="Google Shape;260;p2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5"/>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RULER Self-</a:t>
            </a:r>
            <a:r>
              <a:rPr lang="en"/>
              <a:t>Assessment</a:t>
            </a:r>
            <a:endParaRPr/>
          </a:p>
        </p:txBody>
      </p:sp>
      <p:sp>
        <p:nvSpPr>
          <p:cNvPr id="266" name="Google Shape;266;p25"/>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[Still waiting on this - link to be inserted once we get sign off from CEI]</a:t>
            </a:r>
            <a:endParaRPr/>
          </a:p>
          <a:p>
            <a:pPr indent="0" lvl="0" marL="0" rtl="0" algn="l">
              <a:spcBef>
                <a:spcPts val="1000"/>
              </a:spcBef>
              <a:spcAft>
                <a:spcPts val="0"/>
              </a:spcAft>
              <a:buNone/>
            </a:pPr>
            <a:r>
              <a:rPr b="1" lang="en"/>
              <a:t>Part 1 </a:t>
            </a:r>
            <a:r>
              <a:rPr lang="en"/>
              <a:t>to assess willingness/attitude.</a:t>
            </a:r>
            <a:endParaRPr/>
          </a:p>
          <a:p>
            <a:pPr indent="0" lvl="0" marL="0" rtl="0" algn="l">
              <a:spcBef>
                <a:spcPts val="1000"/>
              </a:spcBef>
              <a:spcAft>
                <a:spcPts val="0"/>
              </a:spcAft>
              <a:buNone/>
            </a:pPr>
            <a:r>
              <a:rPr b="1" lang="en"/>
              <a:t>Part 2</a:t>
            </a:r>
            <a:r>
              <a:rPr lang="en"/>
              <a:t> to assess ability/verbal and intellectual skills.</a:t>
            </a:r>
            <a:endParaRPr/>
          </a:p>
          <a:p>
            <a:pPr indent="0" lvl="0" marL="0" rtl="0" algn="l">
              <a:spcBef>
                <a:spcPts val="1000"/>
              </a:spcBef>
              <a:spcAft>
                <a:spcPts val="1000"/>
              </a:spcAft>
              <a:buNone/>
            </a:pPr>
            <a:r>
              <a:t/>
            </a:r>
            <a:endParaRPr/>
          </a:p>
        </p:txBody>
      </p:sp>
      <p:sp>
        <p:nvSpPr>
          <p:cNvPr id="267" name="Google Shape;267;p25"/>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6"/>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Family Member Assessment</a:t>
            </a:r>
            <a:endParaRPr/>
          </a:p>
        </p:txBody>
      </p:sp>
      <p:sp>
        <p:nvSpPr>
          <p:cNvPr id="273" name="Google Shape;273;p26"/>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[Still waiting on this - to be based off of self-assessment]</a:t>
            </a:r>
            <a:endParaRPr/>
          </a:p>
          <a:p>
            <a:pPr indent="0" lvl="0" marL="0" rtl="0" algn="l">
              <a:spcBef>
                <a:spcPts val="1000"/>
              </a:spcBef>
              <a:spcAft>
                <a:spcPts val="1000"/>
              </a:spcAft>
              <a:buNone/>
            </a:pPr>
            <a:r>
              <a:rPr lang="en"/>
              <a:t>Family members will complete this periodically throughout the course for you to get an external view of how you are progressing.</a:t>
            </a:r>
            <a:endParaRPr/>
          </a:p>
        </p:txBody>
      </p:sp>
      <p:sp>
        <p:nvSpPr>
          <p:cNvPr id="274" name="Google Shape;274;p2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7"/>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Technology assessment</a:t>
            </a:r>
            <a:endParaRPr/>
          </a:p>
        </p:txBody>
      </p:sp>
      <p:sp>
        <p:nvSpPr>
          <p:cNvPr id="280" name="Google Shape;280;p27"/>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[INSERT from CAPS]</a:t>
            </a:r>
            <a:endParaRPr/>
          </a:p>
        </p:txBody>
      </p:sp>
      <p:sp>
        <p:nvSpPr>
          <p:cNvPr id="281" name="Google Shape;281;p2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5" name="Shape 285"/>
        <p:cNvGrpSpPr/>
        <p:nvPr/>
      </p:nvGrpSpPr>
      <p:grpSpPr>
        <a:xfrm>
          <a:off x="0" y="0"/>
          <a:ext cx="0" cy="0"/>
          <a:chOff x="0" y="0"/>
          <a:chExt cx="0" cy="0"/>
        </a:xfrm>
      </p:grpSpPr>
      <p:sp>
        <p:nvSpPr>
          <p:cNvPr id="286" name="Google Shape;286;p28"/>
          <p:cNvSpPr txBox="1"/>
          <p:nvPr>
            <p:ph type="ctrTitle"/>
          </p:nvPr>
        </p:nvSpPr>
        <p:spPr>
          <a:xfrm>
            <a:off x="1773500" y="1980025"/>
            <a:ext cx="5597100" cy="6711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you will learn:</a:t>
            </a:r>
            <a:endParaRPr/>
          </a:p>
        </p:txBody>
      </p:sp>
      <p:sp>
        <p:nvSpPr>
          <p:cNvPr id="287" name="Google Shape;287;p28"/>
          <p:cNvSpPr txBox="1"/>
          <p:nvPr>
            <p:ph idx="1" type="subTitle"/>
          </p:nvPr>
        </p:nvSpPr>
        <p:spPr>
          <a:xfrm>
            <a:off x="938900" y="2664425"/>
            <a:ext cx="7168200" cy="3864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a:t>Recognize Emotions Arising in Yourself and Others</a:t>
            </a:r>
            <a:endParaRPr sz="1800"/>
          </a:p>
        </p:txBody>
      </p:sp>
      <p:sp>
        <p:nvSpPr>
          <p:cNvPr id="288" name="Google Shape;288;p28"/>
          <p:cNvSpPr txBox="1"/>
          <p:nvPr/>
        </p:nvSpPr>
        <p:spPr>
          <a:xfrm>
            <a:off x="522850" y="312200"/>
            <a:ext cx="1493700" cy="1488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t/>
            </a:r>
            <a:endParaRPr b="1" sz="7200">
              <a:solidFill>
                <a:schemeClr val="dk1"/>
              </a:solidFill>
              <a:latin typeface="Amatic SC"/>
              <a:ea typeface="Amatic SC"/>
              <a:cs typeface="Amatic SC"/>
              <a:sym typeface="Amatic SC"/>
            </a:endParaRPr>
          </a:p>
        </p:txBody>
      </p:sp>
      <p:sp>
        <p:nvSpPr>
          <p:cNvPr id="289" name="Google Shape;289;p28"/>
          <p:cNvSpPr/>
          <p:nvPr/>
        </p:nvSpPr>
        <p:spPr>
          <a:xfrm>
            <a:off x="898675" y="716033"/>
            <a:ext cx="1003557" cy="982162"/>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3" name="Shape 293"/>
        <p:cNvGrpSpPr/>
        <p:nvPr/>
      </p:nvGrpSpPr>
      <p:grpSpPr>
        <a:xfrm>
          <a:off x="0" y="0"/>
          <a:ext cx="0" cy="0"/>
          <a:chOff x="0" y="0"/>
          <a:chExt cx="0" cy="0"/>
        </a:xfrm>
      </p:grpSpPr>
      <p:sp>
        <p:nvSpPr>
          <p:cNvPr id="294" name="Google Shape;294;p29"/>
          <p:cNvSpPr txBox="1"/>
          <p:nvPr>
            <p:ph idx="1" type="body"/>
          </p:nvPr>
        </p:nvSpPr>
        <p:spPr>
          <a:xfrm>
            <a:off x="5037350" y="1115850"/>
            <a:ext cx="3366900" cy="2911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2700">
                <a:latin typeface="Nunito"/>
                <a:ea typeface="Nunito"/>
                <a:cs typeface="Nunito"/>
                <a:sym typeface="Nunito"/>
              </a:rPr>
              <a:t>What do you think?</a:t>
            </a:r>
            <a:endParaRPr b="1" sz="2700">
              <a:latin typeface="Nunito"/>
              <a:ea typeface="Nunito"/>
              <a:cs typeface="Nunito"/>
              <a:sym typeface="Nunito"/>
            </a:endParaRPr>
          </a:p>
          <a:p>
            <a:pPr indent="0" lvl="0" marL="0" rtl="0" algn="ctr">
              <a:spcBef>
                <a:spcPts val="1000"/>
              </a:spcBef>
              <a:spcAft>
                <a:spcPts val="1000"/>
              </a:spcAft>
              <a:buNone/>
            </a:pPr>
            <a:r>
              <a:rPr lang="en" sz="2400"/>
              <a:t>Explain the link between understanding the causes of emotions and being able to properly label them. </a:t>
            </a:r>
            <a:r>
              <a:rPr lang="en"/>
              <a:t> </a:t>
            </a:r>
            <a:endParaRPr/>
          </a:p>
        </p:txBody>
      </p:sp>
      <p:sp>
        <p:nvSpPr>
          <p:cNvPr id="295" name="Google Shape;295;p2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96" name="Google Shape;296;p29"/>
          <p:cNvSpPr/>
          <p:nvPr/>
        </p:nvSpPr>
        <p:spPr>
          <a:xfrm rot="-642968">
            <a:off x="1812461" y="800065"/>
            <a:ext cx="2571750" cy="1371514"/>
          </a:xfrm>
          <a:prstGeom prst="downArrowCallout">
            <a:avLst>
              <a:gd fmla="val 25000" name="adj1"/>
              <a:gd fmla="val 25000" name="adj2"/>
              <a:gd fmla="val 25000" name="adj3"/>
              <a:gd fmla="val 63689" name="adj4"/>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Use the QR Code or click on the link to go to our discussion padlet to post your answer.</a:t>
            </a:r>
            <a:endParaRPr sz="1300"/>
          </a:p>
        </p:txBody>
      </p:sp>
      <p:sp>
        <p:nvSpPr>
          <p:cNvPr id="297" name="Google Shape;297;p29"/>
          <p:cNvSpPr/>
          <p:nvPr/>
        </p:nvSpPr>
        <p:spPr>
          <a:xfrm>
            <a:off x="1045050" y="2373113"/>
            <a:ext cx="2416800" cy="993300"/>
          </a:xfrm>
          <a:prstGeom prst="roundRect">
            <a:avLst>
              <a:gd fmla="val 16667" name="adj"/>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https://padlet.com/wagneere/mta6xksjs5a0gsax</a:t>
            </a:r>
            <a:r>
              <a:rPr lang="en"/>
              <a:t> </a:t>
            </a:r>
            <a:endParaRPr/>
          </a:p>
          <a:p>
            <a:pPr indent="0" lvl="0" marL="0" rtl="0" algn="l">
              <a:spcBef>
                <a:spcPts val="0"/>
              </a:spcBef>
              <a:spcAft>
                <a:spcPts val="0"/>
              </a:spcAft>
              <a:buNone/>
            </a:pPr>
            <a:r>
              <a:t/>
            </a:r>
            <a:endParaRPr/>
          </a:p>
        </p:txBody>
      </p:sp>
      <p:pic>
        <p:nvPicPr>
          <p:cNvPr id="298" name="Google Shape;298;p29"/>
          <p:cNvPicPr preferRelativeResize="0"/>
          <p:nvPr/>
        </p:nvPicPr>
        <p:blipFill>
          <a:blip r:embed="rId4">
            <a:alphaModFix/>
          </a:blip>
          <a:stretch>
            <a:fillRect/>
          </a:stretch>
        </p:blipFill>
        <p:spPr>
          <a:xfrm>
            <a:off x="3549350" y="2073201"/>
            <a:ext cx="1400500" cy="13841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2" name="Shape 302"/>
        <p:cNvGrpSpPr/>
        <p:nvPr/>
      </p:nvGrpSpPr>
      <p:grpSpPr>
        <a:xfrm>
          <a:off x="0" y="0"/>
          <a:ext cx="0" cy="0"/>
          <a:chOff x="0" y="0"/>
          <a:chExt cx="0" cy="0"/>
        </a:xfrm>
      </p:grpSpPr>
      <p:sp>
        <p:nvSpPr>
          <p:cNvPr id="303" name="Google Shape;303;p30"/>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300"/>
              <a:t>Can you interpret the feeling word associated with the following images?</a:t>
            </a:r>
            <a:endParaRPr sz="2300"/>
          </a:p>
        </p:txBody>
      </p:sp>
      <p:sp>
        <p:nvSpPr>
          <p:cNvPr id="304" name="Google Shape;304;p3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05" name="Google Shape;305;p30"/>
          <p:cNvSpPr/>
          <p:nvPr/>
        </p:nvSpPr>
        <p:spPr>
          <a:xfrm rot="864908">
            <a:off x="7894513" y="3753336"/>
            <a:ext cx="788952" cy="998941"/>
          </a:xfrm>
          <a:custGeom>
            <a:rect b="b" l="l" r="r" t="t"/>
            <a:pathLst>
              <a:path extrusionOk="0" h="473680" w="374107">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06" name="Google Shape;306;p30"/>
          <p:cNvPicPr preferRelativeResize="0"/>
          <p:nvPr/>
        </p:nvPicPr>
        <p:blipFill rotWithShape="1">
          <a:blip r:embed="rId3">
            <a:alphaModFix/>
          </a:blip>
          <a:srcRect b="15897" l="0" r="12800" t="22366"/>
          <a:stretch/>
        </p:blipFill>
        <p:spPr>
          <a:xfrm>
            <a:off x="731850" y="1740625"/>
            <a:ext cx="2383123" cy="2249651"/>
          </a:xfrm>
          <a:prstGeom prst="rect">
            <a:avLst/>
          </a:prstGeom>
          <a:noFill/>
          <a:ln cap="flat" cmpd="sng" w="38100">
            <a:solidFill>
              <a:schemeClr val="dk2"/>
            </a:solidFill>
            <a:prstDash val="solid"/>
            <a:round/>
            <a:headEnd len="sm" w="sm" type="none"/>
            <a:tailEnd len="sm" w="sm" type="none"/>
          </a:ln>
        </p:spPr>
      </p:pic>
      <p:pic>
        <p:nvPicPr>
          <p:cNvPr id="307" name="Google Shape;307;p30"/>
          <p:cNvPicPr preferRelativeResize="0"/>
          <p:nvPr/>
        </p:nvPicPr>
        <p:blipFill rotWithShape="1">
          <a:blip r:embed="rId4">
            <a:alphaModFix/>
          </a:blip>
          <a:srcRect b="0" l="0" r="0" t="10857"/>
          <a:stretch/>
        </p:blipFill>
        <p:spPr>
          <a:xfrm>
            <a:off x="3295675" y="1740625"/>
            <a:ext cx="2192824" cy="2249651"/>
          </a:xfrm>
          <a:prstGeom prst="rect">
            <a:avLst/>
          </a:prstGeom>
          <a:noFill/>
          <a:ln cap="flat" cmpd="sng" w="38100">
            <a:solidFill>
              <a:schemeClr val="dk2"/>
            </a:solidFill>
            <a:prstDash val="solid"/>
            <a:round/>
            <a:headEnd len="sm" w="sm" type="none"/>
            <a:tailEnd len="sm" w="sm" type="none"/>
          </a:ln>
        </p:spPr>
      </p:pic>
      <p:pic>
        <p:nvPicPr>
          <p:cNvPr id="308" name="Google Shape;308;p30"/>
          <p:cNvPicPr preferRelativeResize="0"/>
          <p:nvPr/>
        </p:nvPicPr>
        <p:blipFill rotWithShape="1">
          <a:blip r:embed="rId5">
            <a:alphaModFix/>
          </a:blip>
          <a:srcRect b="0" l="0" r="20458" t="0"/>
          <a:stretch/>
        </p:blipFill>
        <p:spPr>
          <a:xfrm>
            <a:off x="5669200" y="1743575"/>
            <a:ext cx="2424550" cy="2286152"/>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2" name="Shape 312"/>
        <p:cNvGrpSpPr/>
        <p:nvPr/>
      </p:nvGrpSpPr>
      <p:grpSpPr>
        <a:xfrm>
          <a:off x="0" y="0"/>
          <a:ext cx="0" cy="0"/>
          <a:chOff x="0" y="0"/>
          <a:chExt cx="0" cy="0"/>
        </a:xfrm>
      </p:grpSpPr>
      <p:sp>
        <p:nvSpPr>
          <p:cNvPr id="313" name="Google Shape;313;p31"/>
          <p:cNvSpPr txBox="1"/>
          <p:nvPr>
            <p:ph idx="4294967295" type="ctrTitle"/>
          </p:nvPr>
        </p:nvSpPr>
        <p:spPr>
          <a:xfrm>
            <a:off x="855300" y="724200"/>
            <a:ext cx="7433400" cy="894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a:solidFill>
                  <a:schemeClr val="accent2"/>
                </a:solidFill>
              </a:rPr>
              <a:t>Check your understanding</a:t>
            </a:r>
            <a:endParaRPr sz="6000">
              <a:solidFill>
                <a:schemeClr val="accent2"/>
              </a:solidFill>
            </a:endParaRPr>
          </a:p>
        </p:txBody>
      </p:sp>
      <p:sp>
        <p:nvSpPr>
          <p:cNvPr id="314" name="Google Shape;314;p31"/>
          <p:cNvSpPr txBox="1"/>
          <p:nvPr>
            <p:ph idx="4294967295" type="subTitle"/>
          </p:nvPr>
        </p:nvSpPr>
        <p:spPr>
          <a:xfrm>
            <a:off x="855300" y="1435595"/>
            <a:ext cx="7433400" cy="4632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sz="2000"/>
              <a:t>See if you can accurately match the feeling words with the facial expression and body posture.</a:t>
            </a:r>
            <a:endParaRPr sz="2000"/>
          </a:p>
        </p:txBody>
      </p:sp>
      <p:sp>
        <p:nvSpPr>
          <p:cNvPr id="315" name="Google Shape;315;p31"/>
          <p:cNvSpPr txBox="1"/>
          <p:nvPr>
            <p:ph idx="4294967295" type="ctrTitle"/>
          </p:nvPr>
        </p:nvSpPr>
        <p:spPr>
          <a:xfrm>
            <a:off x="855300" y="3353093"/>
            <a:ext cx="7433400" cy="894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a:solidFill>
                  <a:schemeClr val="accent6"/>
                </a:solidFill>
              </a:rPr>
              <a:t>How Did you Do?</a:t>
            </a:r>
            <a:endParaRPr sz="6000">
              <a:solidFill>
                <a:schemeClr val="accent6"/>
              </a:solidFill>
            </a:endParaRPr>
          </a:p>
        </p:txBody>
      </p:sp>
      <p:sp>
        <p:nvSpPr>
          <p:cNvPr id="316" name="Google Shape;316;p31"/>
          <p:cNvSpPr txBox="1"/>
          <p:nvPr>
            <p:ph idx="4294967295" type="subTitle"/>
          </p:nvPr>
        </p:nvSpPr>
        <p:spPr>
          <a:xfrm>
            <a:off x="855300" y="4064488"/>
            <a:ext cx="7433400" cy="4632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sz="2000"/>
              <a:t>Remember the parts of this that were easy or difficult so we can discuss them at our next group meeting.</a:t>
            </a:r>
            <a:endParaRPr sz="2000"/>
          </a:p>
        </p:txBody>
      </p:sp>
      <p:sp>
        <p:nvSpPr>
          <p:cNvPr id="317" name="Google Shape;317;p31"/>
          <p:cNvSpPr txBox="1"/>
          <p:nvPr>
            <p:ph idx="4294967295" type="ctrTitle"/>
          </p:nvPr>
        </p:nvSpPr>
        <p:spPr>
          <a:xfrm>
            <a:off x="855300" y="2038647"/>
            <a:ext cx="7433400" cy="8949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u="sng">
                <a:solidFill>
                  <a:srgbClr val="0000FF"/>
                </a:solidFill>
                <a:hlinkClick r:id="rId3">
                  <a:extLst>
                    <a:ext uri="{A12FA001-AC4F-418D-AE19-62706E023703}">
                      <ahyp:hlinkClr val="tx"/>
                    </a:ext>
                  </a:extLst>
                </a:hlinkClick>
              </a:rPr>
              <a:t>Click HERE for the link</a:t>
            </a:r>
            <a:endParaRPr sz="6000">
              <a:solidFill>
                <a:srgbClr val="0000FF"/>
              </a:solidFill>
            </a:endParaRPr>
          </a:p>
        </p:txBody>
      </p:sp>
      <p:sp>
        <p:nvSpPr>
          <p:cNvPr id="318" name="Google Shape;318;p31"/>
          <p:cNvSpPr txBox="1"/>
          <p:nvPr>
            <p:ph idx="4294967295" type="subTitle"/>
          </p:nvPr>
        </p:nvSpPr>
        <p:spPr>
          <a:xfrm>
            <a:off x="855300" y="2834942"/>
            <a:ext cx="7433400" cy="4632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sz="2000"/>
              <a:t>The google form will give you a score after you finish.</a:t>
            </a:r>
            <a:endParaRPr sz="2000"/>
          </a:p>
        </p:txBody>
      </p:sp>
      <p:sp>
        <p:nvSpPr>
          <p:cNvPr id="319" name="Google Shape;319;p3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3" name="Shape 323"/>
        <p:cNvGrpSpPr/>
        <p:nvPr/>
      </p:nvGrpSpPr>
      <p:grpSpPr>
        <a:xfrm>
          <a:off x="0" y="0"/>
          <a:ext cx="0" cy="0"/>
          <a:chOff x="0" y="0"/>
          <a:chExt cx="0" cy="0"/>
        </a:xfrm>
      </p:grpSpPr>
      <p:sp>
        <p:nvSpPr>
          <p:cNvPr id="324" name="Google Shape;324;p32"/>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25" name="Google Shape;325;p32"/>
          <p:cNvSpPr txBox="1"/>
          <p:nvPr/>
        </p:nvSpPr>
        <p:spPr>
          <a:xfrm>
            <a:off x="961200" y="1078600"/>
            <a:ext cx="7410900" cy="17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Nunito"/>
                <a:ea typeface="Nunito"/>
                <a:cs typeface="Nunito"/>
                <a:sym typeface="Nunito"/>
              </a:rPr>
              <a:t>A teenage boy shows his report card to his dad.  The grades are well below what his father expected.  The dad starts questioning the boy about his study habits.  </a:t>
            </a:r>
            <a:endParaRPr sz="1900">
              <a:latin typeface="Nunito"/>
              <a:ea typeface="Nunito"/>
              <a:cs typeface="Nunito"/>
              <a:sym typeface="Nunito"/>
            </a:endParaRPr>
          </a:p>
          <a:p>
            <a:pPr indent="0" lvl="0" marL="0" rtl="0" algn="ctr">
              <a:spcBef>
                <a:spcPts val="0"/>
              </a:spcBef>
              <a:spcAft>
                <a:spcPts val="0"/>
              </a:spcAft>
              <a:buNone/>
            </a:pPr>
            <a:r>
              <a:t/>
            </a:r>
            <a:endParaRPr sz="1900">
              <a:latin typeface="Nunito"/>
              <a:ea typeface="Nunito"/>
              <a:cs typeface="Nunito"/>
              <a:sym typeface="Nunito"/>
            </a:endParaRPr>
          </a:p>
          <a:p>
            <a:pPr indent="0" lvl="0" marL="0" rtl="0" algn="ctr">
              <a:spcBef>
                <a:spcPts val="0"/>
              </a:spcBef>
              <a:spcAft>
                <a:spcPts val="0"/>
              </a:spcAft>
              <a:buNone/>
            </a:pPr>
            <a:r>
              <a:rPr lang="en" sz="1900">
                <a:latin typeface="Nunito"/>
                <a:ea typeface="Nunito"/>
                <a:cs typeface="Nunito"/>
                <a:sym typeface="Nunito"/>
              </a:rPr>
              <a:t>What emotions could be arising for the dad? </a:t>
            </a:r>
            <a:endParaRPr sz="1900">
              <a:latin typeface="Nunito"/>
              <a:ea typeface="Nunito"/>
              <a:cs typeface="Nunito"/>
              <a:sym typeface="Nunito"/>
            </a:endParaRPr>
          </a:p>
          <a:p>
            <a:pPr indent="0" lvl="0" marL="0" rtl="0" algn="ctr">
              <a:spcBef>
                <a:spcPts val="0"/>
              </a:spcBef>
              <a:spcAft>
                <a:spcPts val="0"/>
              </a:spcAft>
              <a:buNone/>
            </a:pPr>
            <a:r>
              <a:rPr lang="en" sz="1900">
                <a:latin typeface="Nunito"/>
                <a:ea typeface="Nunito"/>
                <a:cs typeface="Nunito"/>
                <a:sym typeface="Nunito"/>
              </a:rPr>
              <a:t>What about for the boy?</a:t>
            </a:r>
            <a:endParaRPr sz="1900">
              <a:latin typeface="Nunito"/>
              <a:ea typeface="Nunito"/>
              <a:cs typeface="Nunito"/>
              <a:sym typeface="Nunito"/>
            </a:endParaRPr>
          </a:p>
        </p:txBody>
      </p:sp>
      <p:pic>
        <p:nvPicPr>
          <p:cNvPr id="326" name="Google Shape;326;p32"/>
          <p:cNvPicPr preferRelativeResize="0"/>
          <p:nvPr/>
        </p:nvPicPr>
        <p:blipFill>
          <a:blip r:embed="rId3">
            <a:alphaModFix/>
          </a:blip>
          <a:stretch>
            <a:fillRect/>
          </a:stretch>
        </p:blipFill>
        <p:spPr>
          <a:xfrm>
            <a:off x="3497364" y="3050458"/>
            <a:ext cx="2149275" cy="1431142"/>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0" name="Shape 330"/>
        <p:cNvGrpSpPr/>
        <p:nvPr/>
      </p:nvGrpSpPr>
      <p:grpSpPr>
        <a:xfrm>
          <a:off x="0" y="0"/>
          <a:ext cx="0" cy="0"/>
          <a:chOff x="0" y="0"/>
          <a:chExt cx="0" cy="0"/>
        </a:xfrm>
      </p:grpSpPr>
      <p:sp>
        <p:nvSpPr>
          <p:cNvPr id="331" name="Google Shape;331;p3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32" name="Google Shape;332;p33"/>
          <p:cNvSpPr txBox="1"/>
          <p:nvPr/>
        </p:nvSpPr>
        <p:spPr>
          <a:xfrm>
            <a:off x="961200" y="1078600"/>
            <a:ext cx="7410900" cy="25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Nunito"/>
                <a:ea typeface="Nunito"/>
                <a:cs typeface="Nunito"/>
                <a:sym typeface="Nunito"/>
              </a:rPr>
              <a:t>There are several factors that could give us clues to how the father and son are each feeling.  </a:t>
            </a:r>
            <a:endParaRPr sz="1900">
              <a:latin typeface="Nunito"/>
              <a:ea typeface="Nunito"/>
              <a:cs typeface="Nunito"/>
              <a:sym typeface="Nunito"/>
            </a:endParaRPr>
          </a:p>
          <a:p>
            <a:pPr indent="0" lvl="0" marL="0" rtl="0" algn="ctr">
              <a:spcBef>
                <a:spcPts val="0"/>
              </a:spcBef>
              <a:spcAft>
                <a:spcPts val="0"/>
              </a:spcAft>
              <a:buNone/>
            </a:pPr>
            <a:r>
              <a:t/>
            </a:r>
            <a:endParaRPr sz="1900">
              <a:latin typeface="Nunito"/>
              <a:ea typeface="Nunito"/>
              <a:cs typeface="Nunito"/>
              <a:sym typeface="Nunito"/>
            </a:endParaRPr>
          </a:p>
          <a:p>
            <a:pPr indent="-349250" lvl="0" marL="457200" rtl="0" algn="ctr">
              <a:spcBef>
                <a:spcPts val="0"/>
              </a:spcBef>
              <a:spcAft>
                <a:spcPts val="0"/>
              </a:spcAft>
              <a:buSzPts val="1900"/>
              <a:buFont typeface="Nunito"/>
              <a:buChar char="●"/>
            </a:pPr>
            <a:r>
              <a:rPr lang="en" sz="1900">
                <a:latin typeface="Nunito"/>
                <a:ea typeface="Nunito"/>
                <a:cs typeface="Nunito"/>
                <a:sym typeface="Nunito"/>
              </a:rPr>
              <a:t>What was the tone used by the father?</a:t>
            </a:r>
            <a:endParaRPr sz="1900">
              <a:latin typeface="Nunito"/>
              <a:ea typeface="Nunito"/>
              <a:cs typeface="Nunito"/>
              <a:sym typeface="Nunito"/>
            </a:endParaRPr>
          </a:p>
          <a:p>
            <a:pPr indent="-349250" lvl="0" marL="457200" rtl="0" algn="ctr">
              <a:spcBef>
                <a:spcPts val="0"/>
              </a:spcBef>
              <a:spcAft>
                <a:spcPts val="0"/>
              </a:spcAft>
              <a:buSzPts val="1900"/>
              <a:buFont typeface="Nunito"/>
              <a:buChar char="●"/>
            </a:pPr>
            <a:r>
              <a:rPr lang="en" sz="1900">
                <a:latin typeface="Nunito"/>
                <a:ea typeface="Nunito"/>
                <a:cs typeface="Nunito"/>
                <a:sym typeface="Nunito"/>
              </a:rPr>
              <a:t>Does the boy have a history of poor grades?</a:t>
            </a:r>
            <a:endParaRPr sz="1900">
              <a:latin typeface="Nunito"/>
              <a:ea typeface="Nunito"/>
              <a:cs typeface="Nunito"/>
              <a:sym typeface="Nunito"/>
            </a:endParaRPr>
          </a:p>
          <a:p>
            <a:pPr indent="-349250" lvl="0" marL="457200" rtl="0" algn="ctr">
              <a:spcBef>
                <a:spcPts val="0"/>
              </a:spcBef>
              <a:spcAft>
                <a:spcPts val="0"/>
              </a:spcAft>
              <a:buSzPts val="1900"/>
              <a:buFont typeface="Nunito"/>
              <a:buChar char="●"/>
            </a:pPr>
            <a:r>
              <a:rPr lang="en" sz="1900">
                <a:latin typeface="Nunito"/>
                <a:ea typeface="Nunito"/>
                <a:cs typeface="Nunito"/>
                <a:sym typeface="Nunito"/>
              </a:rPr>
              <a:t>Does the boy need some extra interventions to succeed?</a:t>
            </a:r>
            <a:endParaRPr sz="1900">
              <a:latin typeface="Nunito"/>
              <a:ea typeface="Nunito"/>
              <a:cs typeface="Nunito"/>
              <a:sym typeface="Nunito"/>
            </a:endParaRPr>
          </a:p>
          <a:p>
            <a:pPr indent="-349250" lvl="0" marL="457200" rtl="0" algn="ctr">
              <a:spcBef>
                <a:spcPts val="0"/>
              </a:spcBef>
              <a:spcAft>
                <a:spcPts val="0"/>
              </a:spcAft>
              <a:buSzPts val="1900"/>
              <a:buFont typeface="Nunito"/>
              <a:buChar char="●"/>
            </a:pPr>
            <a:r>
              <a:rPr lang="en" sz="1900">
                <a:latin typeface="Nunito"/>
                <a:ea typeface="Nunito"/>
                <a:cs typeface="Nunito"/>
                <a:sym typeface="Nunito"/>
              </a:rPr>
              <a:t>What nonverbal clues were they giving off?</a:t>
            </a:r>
            <a:endParaRPr sz="1900">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idx="4294967295" type="subTitle"/>
          </p:nvPr>
        </p:nvSpPr>
        <p:spPr>
          <a:xfrm>
            <a:off x="653150" y="3498775"/>
            <a:ext cx="7690800" cy="983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600">
                <a:solidFill>
                  <a:srgbClr val="000000"/>
                </a:solidFill>
                <a:latin typeface="Arial"/>
                <a:ea typeface="Arial"/>
                <a:cs typeface="Arial"/>
                <a:sym typeface="Arial"/>
              </a:rPr>
              <a:t>Parenting can be a </a:t>
            </a:r>
            <a:r>
              <a:rPr b="1" lang="en">
                <a:solidFill>
                  <a:schemeClr val="accent1"/>
                </a:solidFill>
                <a:latin typeface="Arial"/>
                <a:ea typeface="Arial"/>
                <a:cs typeface="Arial"/>
                <a:sym typeface="Arial"/>
              </a:rPr>
              <a:t>wild ride! </a:t>
            </a:r>
            <a:r>
              <a:rPr lang="en" sz="1600">
                <a:solidFill>
                  <a:srgbClr val="000000"/>
                </a:solidFill>
                <a:latin typeface="Arial"/>
                <a:ea typeface="Arial"/>
                <a:cs typeface="Arial"/>
                <a:sym typeface="Arial"/>
              </a:rPr>
              <a:t>In this course, we will learn some tools that can help us to navigate the emotional bumps along the way. Today is the first step in changing your social interactions and building a healthier family dynamic.</a:t>
            </a:r>
            <a:endParaRPr sz="2500"/>
          </a:p>
        </p:txBody>
      </p:sp>
      <p:sp>
        <p:nvSpPr>
          <p:cNvPr id="189" name="Google Shape;189;p16"/>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90" name="Google Shape;190;p16"/>
          <p:cNvGrpSpPr/>
          <p:nvPr/>
        </p:nvGrpSpPr>
        <p:grpSpPr>
          <a:xfrm>
            <a:off x="3317258" y="473609"/>
            <a:ext cx="2509394" cy="2463112"/>
            <a:chOff x="576654" y="555403"/>
            <a:chExt cx="3865959" cy="3794658"/>
          </a:xfrm>
        </p:grpSpPr>
        <p:sp>
          <p:nvSpPr>
            <p:cNvPr id="191" name="Google Shape;191;p16"/>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6"/>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16"/>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16"/>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16"/>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96" name="Google Shape;196;p16"/>
          <p:cNvPicPr preferRelativeResize="0"/>
          <p:nvPr/>
        </p:nvPicPr>
        <p:blipFill rotWithShape="1">
          <a:blip r:embed="rId3">
            <a:alphaModFix/>
          </a:blip>
          <a:srcRect b="14288" l="0" r="0" t="12883"/>
          <a:stretch/>
        </p:blipFill>
        <p:spPr>
          <a:xfrm>
            <a:off x="3377375" y="726625"/>
            <a:ext cx="2715702" cy="2637102"/>
          </a:xfrm>
          <a:prstGeom prst="rect">
            <a:avLst/>
          </a:prstGeom>
          <a:noFill/>
          <a:ln cap="flat" cmpd="sng" w="38100">
            <a:solidFill>
              <a:schemeClr val="dk2"/>
            </a:solidFill>
            <a:prstDash val="solid"/>
            <a:round/>
            <a:headEnd len="sm" w="sm" type="none"/>
            <a:tailEnd len="sm" w="sm" type="none"/>
          </a:ln>
        </p:spPr>
      </p:pic>
      <p:sp>
        <p:nvSpPr>
          <p:cNvPr id="197" name="Google Shape;197;p16"/>
          <p:cNvSpPr txBox="1"/>
          <p:nvPr>
            <p:ph idx="4294967295" type="ctrTitle"/>
          </p:nvPr>
        </p:nvSpPr>
        <p:spPr>
          <a:xfrm>
            <a:off x="1580275" y="683288"/>
            <a:ext cx="6424200" cy="758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000">
                <a:solidFill>
                  <a:schemeClr val="accent1"/>
                </a:solidFill>
              </a:rPr>
              <a:t>Welcome</a:t>
            </a:r>
            <a:r>
              <a:rPr lang="en" sz="6000">
                <a:solidFill>
                  <a:schemeClr val="accent1"/>
                </a:solidFill>
              </a:rPr>
              <a:t>!</a:t>
            </a:r>
            <a:endParaRPr sz="600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4"/>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References</a:t>
            </a:r>
            <a:endParaRPr/>
          </a:p>
        </p:txBody>
      </p:sp>
      <p:sp>
        <p:nvSpPr>
          <p:cNvPr id="338" name="Google Shape;338;p34"/>
          <p:cNvSpPr txBox="1"/>
          <p:nvPr>
            <p:ph idx="1" type="body"/>
          </p:nvPr>
        </p:nvSpPr>
        <p:spPr>
          <a:xfrm>
            <a:off x="1188175" y="1506350"/>
            <a:ext cx="6426300" cy="2160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br>
              <a:rPr lang="en" sz="1800"/>
            </a:br>
            <a:r>
              <a:rPr lang="en" sz="1100">
                <a:solidFill>
                  <a:srgbClr val="000000"/>
                </a:solidFill>
                <a:latin typeface="Arial"/>
                <a:ea typeface="Arial"/>
                <a:cs typeface="Arial"/>
                <a:sym typeface="Arial"/>
              </a:rPr>
              <a:t>“Marc Brackett.” </a:t>
            </a:r>
            <a:r>
              <a:rPr i="1" lang="en" sz="1100">
                <a:solidFill>
                  <a:srgbClr val="000000"/>
                </a:solidFill>
                <a:latin typeface="Arial"/>
                <a:ea typeface="Arial"/>
                <a:cs typeface="Arial"/>
                <a:sym typeface="Arial"/>
              </a:rPr>
              <a:t>Yale Center for Emotional Intelligence</a:t>
            </a:r>
            <a:r>
              <a:rPr lang="en" sz="1100">
                <a:solidFill>
                  <a:srgbClr val="000000"/>
                </a:solidFill>
                <a:latin typeface="Arial"/>
                <a:ea typeface="Arial"/>
                <a:cs typeface="Arial"/>
                <a:sym typeface="Arial"/>
              </a:rPr>
              <a:t>, Yale University Center for Emotional Intelligence, 2020, www.ycei.org/marc-brackett. </a:t>
            </a:r>
            <a:endParaRPr sz="1100">
              <a:solidFill>
                <a:srgbClr val="000000"/>
              </a:solidFill>
              <a:latin typeface="Arial"/>
              <a:ea typeface="Arial"/>
              <a:cs typeface="Arial"/>
              <a:sym typeface="Arial"/>
            </a:endParaRPr>
          </a:p>
          <a:p>
            <a:pPr indent="0" lvl="0" marL="0" rtl="0" algn="l">
              <a:lnSpc>
                <a:spcPct val="115000"/>
              </a:lnSpc>
              <a:spcBef>
                <a:spcPts val="1000"/>
              </a:spcBef>
              <a:spcAft>
                <a:spcPts val="1000"/>
              </a:spcAft>
              <a:buNone/>
            </a:pPr>
            <a:r>
              <a:t/>
            </a:r>
            <a:endParaRPr sz="1800"/>
          </a:p>
        </p:txBody>
      </p:sp>
      <p:sp>
        <p:nvSpPr>
          <p:cNvPr id="339" name="Google Shape;339;p34"/>
          <p:cNvSpPr txBox="1"/>
          <p:nvPr/>
        </p:nvSpPr>
        <p:spPr>
          <a:xfrm>
            <a:off x="1188175" y="3799775"/>
            <a:ext cx="6121500" cy="53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t/>
            </a:r>
            <a:endParaRPr sz="1200">
              <a:solidFill>
                <a:schemeClr val="dk2"/>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p:txBody>
      </p:sp>
      <p:sp>
        <p:nvSpPr>
          <p:cNvPr id="340" name="Google Shape;340;p34"/>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41" name="Google Shape;341;p34"/>
          <p:cNvSpPr/>
          <p:nvPr/>
        </p:nvSpPr>
        <p:spPr>
          <a:xfrm>
            <a:off x="7819336" y="3799770"/>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5"/>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Credits</a:t>
            </a:r>
            <a:endParaRPr/>
          </a:p>
        </p:txBody>
      </p:sp>
      <p:sp>
        <p:nvSpPr>
          <p:cNvPr id="347" name="Google Shape;347;p35"/>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1000"/>
              </a:spcBef>
              <a:spcAft>
                <a:spcPts val="0"/>
              </a:spcAft>
              <a:buSzPts val="2400"/>
              <a:buChar char="✗"/>
            </a:pPr>
            <a:r>
              <a:rPr lang="en" sz="2400"/>
              <a:t>Presentation template by </a:t>
            </a:r>
            <a:r>
              <a:rPr lang="en" sz="2400" u="sng">
                <a:solidFill>
                  <a:schemeClr val="hlink"/>
                </a:solidFill>
                <a:hlinkClick r:id="rId3"/>
              </a:rPr>
              <a:t>SlidesCarnival</a:t>
            </a:r>
            <a:endParaRPr sz="2400"/>
          </a:p>
          <a:p>
            <a:pPr indent="-381000" lvl="0" marL="457200" rtl="0" algn="l">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348" name="Google Shape;348;p35"/>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49" name="Google Shape;349;p35"/>
          <p:cNvSpPr/>
          <p:nvPr/>
        </p:nvSpPr>
        <p:spPr>
          <a:xfrm rot="487996">
            <a:off x="7585847" y="3752116"/>
            <a:ext cx="990929" cy="876180"/>
          </a:xfrm>
          <a:custGeom>
            <a:rect b="b" l="l" r="r" t="t"/>
            <a:pathLst>
              <a:path extrusionOk="0" h="15233" w="17228">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01" name="Shape 201"/>
        <p:cNvGrpSpPr/>
        <p:nvPr/>
      </p:nvGrpSpPr>
      <p:grpSpPr>
        <a:xfrm>
          <a:off x="0" y="0"/>
          <a:ext cx="0" cy="0"/>
          <a:chOff x="0" y="0"/>
          <a:chExt cx="0" cy="0"/>
        </a:xfrm>
      </p:grpSpPr>
      <p:sp>
        <p:nvSpPr>
          <p:cNvPr id="202" name="Google Shape;202;p17"/>
          <p:cNvSpPr txBox="1"/>
          <p:nvPr>
            <p:ph idx="4294967295" type="title"/>
          </p:nvPr>
        </p:nvSpPr>
        <p:spPr>
          <a:xfrm>
            <a:off x="855300" y="2095050"/>
            <a:ext cx="4556100" cy="953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0" lang="en"/>
              <a:t>Krystal  </a:t>
            </a:r>
            <a:endParaRPr b="0"/>
          </a:p>
          <a:p>
            <a:pPr indent="0" lvl="0" marL="0" rtl="0" algn="l">
              <a:spcBef>
                <a:spcPts val="0"/>
              </a:spcBef>
              <a:spcAft>
                <a:spcPts val="0"/>
              </a:spcAft>
              <a:buNone/>
            </a:pPr>
            <a:r>
              <a:rPr lang="en">
                <a:highlight>
                  <a:schemeClr val="accent1"/>
                </a:highlight>
              </a:rPr>
              <a:t>Licensed</a:t>
            </a:r>
            <a:r>
              <a:rPr lang="en">
                <a:highlight>
                  <a:schemeClr val="accent1"/>
                </a:highlight>
              </a:rPr>
              <a:t> Child Play Therapist</a:t>
            </a:r>
            <a:endParaRPr>
              <a:highlight>
                <a:schemeClr val="accent1"/>
              </a:highlight>
            </a:endParaRPr>
          </a:p>
        </p:txBody>
      </p:sp>
      <p:sp>
        <p:nvSpPr>
          <p:cNvPr id="203" name="Google Shape;203;p17"/>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pic>
        <p:nvPicPr>
          <p:cNvPr id="204" name="Google Shape;204;p17" title="IMG_3803.MOV">
            <a:hlinkClick r:id="rId3"/>
          </p:cNvPr>
          <p:cNvPicPr preferRelativeResize="0"/>
          <p:nvPr/>
        </p:nvPicPr>
        <p:blipFill>
          <a:blip r:embed="rId4">
            <a:alphaModFix/>
          </a:blip>
          <a:stretch>
            <a:fillRect/>
          </a:stretch>
        </p:blipFill>
        <p:spPr>
          <a:xfrm>
            <a:off x="5017900" y="1572188"/>
            <a:ext cx="2665500" cy="1999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10" name="Google Shape;210;p18"/>
          <p:cNvSpPr txBox="1"/>
          <p:nvPr>
            <p:ph idx="1" type="body"/>
          </p:nvPr>
        </p:nvSpPr>
        <p:spPr>
          <a:xfrm>
            <a:off x="823076" y="4261808"/>
            <a:ext cx="5522700" cy="391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a:t>OUR COURSE GOAL</a:t>
            </a:r>
            <a:endParaRPr b="1"/>
          </a:p>
        </p:txBody>
      </p:sp>
      <p:sp>
        <p:nvSpPr>
          <p:cNvPr id="211" name="Google Shape;211;p18"/>
          <p:cNvSpPr txBox="1"/>
          <p:nvPr/>
        </p:nvSpPr>
        <p:spPr>
          <a:xfrm>
            <a:off x="1439325" y="1320800"/>
            <a:ext cx="6468600" cy="26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Nunito"/>
                <a:ea typeface="Nunito"/>
                <a:cs typeface="Nunito"/>
                <a:sym typeface="Nunito"/>
              </a:rPr>
              <a:t>INCREASE OUR</a:t>
            </a:r>
            <a:r>
              <a:rPr b="1" lang="en" sz="2900">
                <a:latin typeface="Nunito"/>
                <a:ea typeface="Nunito"/>
                <a:cs typeface="Nunito"/>
                <a:sym typeface="Nunito"/>
              </a:rPr>
              <a:t> EMOTIONAL INTELLIGENCE (EQ) </a:t>
            </a:r>
            <a:r>
              <a:rPr lang="en" sz="2900">
                <a:latin typeface="Nunito"/>
                <a:ea typeface="Nunito"/>
                <a:cs typeface="Nunito"/>
                <a:sym typeface="Nunito"/>
              </a:rPr>
              <a:t>TO BE MORE </a:t>
            </a:r>
            <a:r>
              <a:rPr b="1" lang="en" sz="2900">
                <a:latin typeface="Nunito"/>
                <a:ea typeface="Nunito"/>
                <a:cs typeface="Nunito"/>
                <a:sym typeface="Nunito"/>
              </a:rPr>
              <a:t>EFFECTIVE</a:t>
            </a:r>
            <a:r>
              <a:rPr lang="en" sz="2900">
                <a:latin typeface="Nunito"/>
                <a:ea typeface="Nunito"/>
                <a:cs typeface="Nunito"/>
                <a:sym typeface="Nunito"/>
              </a:rPr>
              <a:t> PERSONALLY, INTERPERSONALLY, AND SOCIALLY, ESPECIALLY</a:t>
            </a:r>
            <a:r>
              <a:rPr b="1" lang="en" sz="2900">
                <a:latin typeface="Nunito"/>
                <a:ea typeface="Nunito"/>
                <a:cs typeface="Nunito"/>
                <a:sym typeface="Nunito"/>
              </a:rPr>
              <a:t> AT HOME WITH LOVED ONES</a:t>
            </a:r>
            <a:endParaRPr b="1" sz="29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17" name="Google Shape;217;p19"/>
          <p:cNvSpPr txBox="1"/>
          <p:nvPr>
            <p:ph idx="1" type="body"/>
          </p:nvPr>
        </p:nvSpPr>
        <p:spPr>
          <a:xfrm>
            <a:off x="1714300" y="1186825"/>
            <a:ext cx="5715300" cy="2769900"/>
          </a:xfrm>
          <a:prstGeom prst="rect">
            <a:avLst/>
          </a:prstGeom>
        </p:spPr>
        <p:txBody>
          <a:bodyPr anchorCtr="0" anchor="ctr" bIns="0" lIns="0" spcFirstLastPara="1" rIns="0" wrap="square" tIns="0">
            <a:noAutofit/>
          </a:bodyPr>
          <a:lstStyle/>
          <a:p>
            <a:pPr indent="0" lvl="0" marL="0" rtl="0" algn="ctr">
              <a:spcBef>
                <a:spcPts val="0"/>
              </a:spcBef>
              <a:spcAft>
                <a:spcPts val="1000"/>
              </a:spcAft>
              <a:buNone/>
            </a:pPr>
            <a:r>
              <a:rPr b="1" lang="en">
                <a:latin typeface="Nunito"/>
                <a:ea typeface="Nunito"/>
                <a:cs typeface="Nunito"/>
                <a:sym typeface="Nunito"/>
              </a:rPr>
              <a:t>Emotional intelligence (EQ) </a:t>
            </a:r>
            <a:r>
              <a:rPr lang="en"/>
              <a:t>is the ability to monitor one’s own and other’s feelings and emotions, to distinguish between them, and to use this information to guide one’s thinking and actions.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0"/>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How we’ll do it: </a:t>
            </a:r>
            <a:r>
              <a:rPr lang="en"/>
              <a:t>The RULER method</a:t>
            </a:r>
            <a:endParaRPr/>
          </a:p>
        </p:txBody>
      </p:sp>
      <p:sp>
        <p:nvSpPr>
          <p:cNvPr id="223" name="Google Shape;223;p20"/>
          <p:cNvSpPr txBox="1"/>
          <p:nvPr>
            <p:ph idx="2" type="body"/>
          </p:nvPr>
        </p:nvSpPr>
        <p:spPr>
          <a:xfrm>
            <a:off x="5431875" y="3714000"/>
            <a:ext cx="2502000" cy="6126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 sz="900">
                <a:solidFill>
                  <a:srgbClr val="000000"/>
                </a:solidFill>
                <a:highlight>
                  <a:srgbClr val="FFFFFF"/>
                </a:highlight>
                <a:latin typeface="Arial"/>
                <a:ea typeface="Arial"/>
                <a:cs typeface="Arial"/>
                <a:sym typeface="Arial"/>
              </a:rPr>
              <a:t>Image by: </a:t>
            </a:r>
            <a:r>
              <a:rPr lang="en" sz="900">
                <a:solidFill>
                  <a:srgbClr val="000000"/>
                </a:solidFill>
                <a:latin typeface="Arial"/>
                <a:ea typeface="Arial"/>
                <a:cs typeface="Arial"/>
                <a:sym typeface="Arial"/>
              </a:rPr>
              <a:t>“Marc Brackett.” </a:t>
            </a:r>
            <a:r>
              <a:rPr i="1" lang="en" sz="900">
                <a:solidFill>
                  <a:srgbClr val="000000"/>
                </a:solidFill>
                <a:latin typeface="Arial"/>
                <a:ea typeface="Arial"/>
                <a:cs typeface="Arial"/>
                <a:sym typeface="Arial"/>
              </a:rPr>
              <a:t>Yale Center for Emotional Intelligence</a:t>
            </a:r>
            <a:r>
              <a:rPr lang="en" sz="900">
                <a:solidFill>
                  <a:srgbClr val="000000"/>
                </a:solidFill>
                <a:latin typeface="Arial"/>
                <a:ea typeface="Arial"/>
                <a:cs typeface="Arial"/>
                <a:sym typeface="Arial"/>
              </a:rPr>
              <a:t>, Yale University Center for Emotional Intelligence, 2020, www.ycei.org/marc-brackett. </a:t>
            </a:r>
            <a:endParaRPr b="1" sz="900"/>
          </a:p>
        </p:txBody>
      </p:sp>
      <p:sp>
        <p:nvSpPr>
          <p:cNvPr id="224" name="Google Shape;224;p20"/>
          <p:cNvSpPr txBox="1"/>
          <p:nvPr>
            <p:ph idx="1" type="body"/>
          </p:nvPr>
        </p:nvSpPr>
        <p:spPr>
          <a:xfrm>
            <a:off x="670375" y="1396100"/>
            <a:ext cx="4692600" cy="3186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200"/>
              <a:t>RULER is an evidence-based approach to social and emotional learning (SEL) that supports children, parents, teachers, schools, and the community in:</a:t>
            </a:r>
            <a:endParaRPr b="1" sz="1200"/>
          </a:p>
          <a:p>
            <a:pPr indent="0" lvl="0" marL="0" rtl="0" algn="l">
              <a:spcBef>
                <a:spcPts val="1000"/>
              </a:spcBef>
              <a:spcAft>
                <a:spcPts val="0"/>
              </a:spcAft>
              <a:buClr>
                <a:schemeClr val="dk1"/>
              </a:buClr>
              <a:buSzPts val="1100"/>
              <a:buFont typeface="Arial"/>
              <a:buNone/>
            </a:pPr>
            <a:r>
              <a:rPr b="1" lang="en" sz="1200"/>
              <a:t>• Understanding the value of emotions</a:t>
            </a:r>
            <a:endParaRPr b="1" sz="1200"/>
          </a:p>
          <a:p>
            <a:pPr indent="0" lvl="0" marL="0" rtl="0" algn="l">
              <a:spcBef>
                <a:spcPts val="1000"/>
              </a:spcBef>
              <a:spcAft>
                <a:spcPts val="0"/>
              </a:spcAft>
              <a:buClr>
                <a:schemeClr val="dk1"/>
              </a:buClr>
              <a:buSzPts val="1100"/>
              <a:buFont typeface="Arial"/>
              <a:buNone/>
            </a:pPr>
            <a:r>
              <a:rPr b="1" lang="en" sz="1200"/>
              <a:t>• Building the skills of emotional intelligence</a:t>
            </a:r>
            <a:endParaRPr b="1" sz="1200"/>
          </a:p>
          <a:p>
            <a:pPr indent="0" lvl="0" marL="0" rtl="0" algn="l">
              <a:spcBef>
                <a:spcPts val="1000"/>
              </a:spcBef>
              <a:spcAft>
                <a:spcPts val="0"/>
              </a:spcAft>
              <a:buClr>
                <a:schemeClr val="dk1"/>
              </a:buClr>
              <a:buSzPts val="1100"/>
              <a:buFont typeface="Arial"/>
              <a:buNone/>
            </a:pPr>
            <a:r>
              <a:rPr b="1" lang="en" sz="1200"/>
              <a:t>• Creating and maintaining a positive climate at school and at home</a:t>
            </a:r>
            <a:endParaRPr b="1" sz="1200"/>
          </a:p>
          <a:p>
            <a:pPr indent="0" lvl="0" marL="0" rtl="0" algn="l">
              <a:spcBef>
                <a:spcPts val="1000"/>
              </a:spcBef>
              <a:spcAft>
                <a:spcPts val="0"/>
              </a:spcAft>
              <a:buClr>
                <a:schemeClr val="dk1"/>
              </a:buClr>
              <a:buSzPts val="1100"/>
              <a:buFont typeface="Arial"/>
              <a:buNone/>
            </a:pPr>
            <a:r>
              <a:rPr b="1" lang="en" sz="1200"/>
              <a:t>It was developed by the Yale Center for Emotional Intelligence. Marc Brackett, Ph.D. (right) is the director of the Center. </a:t>
            </a:r>
            <a:endParaRPr b="1" sz="1200"/>
          </a:p>
          <a:p>
            <a:pPr indent="0" lvl="0" marL="0" rtl="0" algn="l">
              <a:spcBef>
                <a:spcPts val="1000"/>
              </a:spcBef>
              <a:spcAft>
                <a:spcPts val="0"/>
              </a:spcAft>
              <a:buClr>
                <a:schemeClr val="dk1"/>
              </a:buClr>
              <a:buSzPts val="1100"/>
              <a:buFont typeface="Arial"/>
              <a:buNone/>
            </a:pPr>
            <a:r>
              <a:rPr b="1" lang="en" sz="1200"/>
              <a:t>Brackett has been awarded the Joseph E. Zins Award, is a scientist on the National Commission on Social, Emotional, and Academic Development, is a member of the board of directors for the Collaborative for Academic, Social, and Emotional Learning, and has published over 100 scholarly articles (Brackett, 2020).</a:t>
            </a:r>
            <a:endParaRPr b="1" sz="1200"/>
          </a:p>
          <a:p>
            <a:pPr indent="0" lvl="0" marL="0" rtl="0" algn="l">
              <a:spcBef>
                <a:spcPts val="1000"/>
              </a:spcBef>
              <a:spcAft>
                <a:spcPts val="1000"/>
              </a:spcAft>
              <a:buClr>
                <a:schemeClr val="dk1"/>
              </a:buClr>
              <a:buSzPts val="1100"/>
              <a:buFont typeface="Arial"/>
              <a:buNone/>
            </a:pPr>
            <a:r>
              <a:t/>
            </a:r>
            <a:endParaRPr b="1" sz="1200"/>
          </a:p>
        </p:txBody>
      </p:sp>
      <p:sp>
        <p:nvSpPr>
          <p:cNvPr id="225" name="Google Shape;225;p20"/>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26" name="Google Shape;226;p20"/>
          <p:cNvSpPr/>
          <p:nvPr/>
        </p:nvSpPr>
        <p:spPr>
          <a:xfrm>
            <a:off x="7742111" y="3713990"/>
            <a:ext cx="1020301" cy="979373"/>
          </a:xfrm>
          <a:custGeom>
            <a:rect b="b" l="l" r="r" t="t"/>
            <a:pathLst>
              <a:path extrusionOk="0" h="464158" w="483555">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27" name="Google Shape;227;p20"/>
          <p:cNvPicPr preferRelativeResize="0"/>
          <p:nvPr/>
        </p:nvPicPr>
        <p:blipFill>
          <a:blip r:embed="rId3">
            <a:alphaModFix/>
          </a:blip>
          <a:stretch>
            <a:fillRect/>
          </a:stretch>
        </p:blipFill>
        <p:spPr>
          <a:xfrm>
            <a:off x="5431877" y="1396102"/>
            <a:ext cx="2182698" cy="220455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1"/>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RULER?</a:t>
            </a:r>
            <a:endParaRPr/>
          </a:p>
        </p:txBody>
      </p:sp>
      <p:sp>
        <p:nvSpPr>
          <p:cNvPr id="233" name="Google Shape;233;p21"/>
          <p:cNvSpPr txBox="1"/>
          <p:nvPr>
            <p:ph idx="1" type="body"/>
          </p:nvPr>
        </p:nvSpPr>
        <p:spPr>
          <a:xfrm>
            <a:off x="816425" y="1506350"/>
            <a:ext cx="3374400" cy="20943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t/>
            </a:r>
            <a:endParaRPr b="1" sz="1200"/>
          </a:p>
          <a:p>
            <a:pPr indent="0" lvl="0" marL="0" rtl="0" algn="l">
              <a:spcBef>
                <a:spcPts val="1000"/>
              </a:spcBef>
              <a:spcAft>
                <a:spcPts val="1000"/>
              </a:spcAft>
              <a:buClr>
                <a:schemeClr val="dk1"/>
              </a:buClr>
              <a:buSzPts val="1100"/>
              <a:buFont typeface="Arial"/>
              <a:buNone/>
            </a:pPr>
            <a:r>
              <a:t/>
            </a:r>
            <a:endParaRPr b="1" sz="1200"/>
          </a:p>
        </p:txBody>
      </p:sp>
      <p:sp>
        <p:nvSpPr>
          <p:cNvPr id="234" name="Google Shape;234;p21"/>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21"/>
          <p:cNvSpPr/>
          <p:nvPr/>
        </p:nvSpPr>
        <p:spPr>
          <a:xfrm>
            <a:off x="7742111" y="3713990"/>
            <a:ext cx="1020301" cy="979373"/>
          </a:xfrm>
          <a:custGeom>
            <a:rect b="b" l="l" r="r" t="t"/>
            <a:pathLst>
              <a:path extrusionOk="0" h="464158" w="483555">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236" name="Google Shape;236;p21"/>
          <p:cNvPicPr preferRelativeResize="0"/>
          <p:nvPr/>
        </p:nvPicPr>
        <p:blipFill>
          <a:blip r:embed="rId3">
            <a:alphaModFix/>
          </a:blip>
          <a:stretch>
            <a:fillRect/>
          </a:stretch>
        </p:blipFill>
        <p:spPr>
          <a:xfrm>
            <a:off x="2403975" y="1358875"/>
            <a:ext cx="4336050" cy="319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The promise of RULER</a:t>
            </a:r>
            <a:endParaRPr/>
          </a:p>
        </p:txBody>
      </p:sp>
      <p:sp>
        <p:nvSpPr>
          <p:cNvPr id="242" name="Google Shape;242;p22"/>
          <p:cNvSpPr txBox="1"/>
          <p:nvPr>
            <p:ph idx="1" type="body"/>
          </p:nvPr>
        </p:nvSpPr>
        <p:spPr>
          <a:xfrm>
            <a:off x="1188175" y="1506350"/>
            <a:ext cx="6426300" cy="284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Research shows that RULER skills help people of all ages to use emotions wisely. </a:t>
            </a:r>
            <a:endParaRPr/>
          </a:p>
          <a:p>
            <a:pPr indent="0" lvl="0" marL="0" rtl="0" algn="l">
              <a:spcBef>
                <a:spcPts val="1000"/>
              </a:spcBef>
              <a:spcAft>
                <a:spcPts val="0"/>
              </a:spcAft>
              <a:buNone/>
            </a:pPr>
            <a:r>
              <a:rPr lang="en"/>
              <a:t>That includes millions of students, teachers, and parents like </a:t>
            </a:r>
            <a:r>
              <a:rPr i="1" lang="en"/>
              <a:t>you</a:t>
            </a:r>
            <a:r>
              <a:rPr lang="en"/>
              <a:t>.</a:t>
            </a:r>
            <a:endParaRPr/>
          </a:p>
          <a:p>
            <a:pPr indent="0" lvl="0" marL="0" rtl="0" algn="l">
              <a:spcBef>
                <a:spcPts val="1000"/>
              </a:spcBef>
              <a:spcAft>
                <a:spcPts val="1000"/>
              </a:spcAft>
              <a:buNone/>
            </a:pPr>
            <a:r>
              <a:rPr lang="en"/>
              <a:t>We believe RULER can help you </a:t>
            </a:r>
            <a:r>
              <a:rPr b="1" lang="en"/>
              <a:t>create the emotional climate you want at home with your family.</a:t>
            </a:r>
            <a:endParaRPr b="1"/>
          </a:p>
        </p:txBody>
      </p:sp>
      <p:sp>
        <p:nvSpPr>
          <p:cNvPr id="243" name="Google Shape;243;p22"/>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3"/>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Two important tools</a:t>
            </a:r>
            <a:endParaRPr/>
          </a:p>
        </p:txBody>
      </p:sp>
      <p:sp>
        <p:nvSpPr>
          <p:cNvPr id="249" name="Google Shape;249;p23"/>
          <p:cNvSpPr txBox="1"/>
          <p:nvPr>
            <p:ph idx="1" type="body"/>
          </p:nvPr>
        </p:nvSpPr>
        <p:spPr>
          <a:xfrm>
            <a:off x="1188175" y="1506350"/>
            <a:ext cx="3002700" cy="2762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en"/>
              <a:t>Mood Meter</a:t>
            </a:r>
            <a:endParaRPr b="1"/>
          </a:p>
          <a:p>
            <a:pPr indent="0" lvl="0" marL="0" rtl="0" algn="ctr">
              <a:spcBef>
                <a:spcPts val="1000"/>
              </a:spcBef>
              <a:spcAft>
                <a:spcPts val="1000"/>
              </a:spcAft>
              <a:buNone/>
            </a:pPr>
            <a:r>
              <a:t/>
            </a:r>
            <a:endParaRPr b="1"/>
          </a:p>
        </p:txBody>
      </p:sp>
      <p:sp>
        <p:nvSpPr>
          <p:cNvPr id="250" name="Google Shape;250;p23"/>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1" name="Google Shape;251;p23"/>
          <p:cNvSpPr txBox="1"/>
          <p:nvPr>
            <p:ph idx="2" type="body"/>
          </p:nvPr>
        </p:nvSpPr>
        <p:spPr>
          <a:xfrm>
            <a:off x="4611864" y="1506350"/>
            <a:ext cx="3002700" cy="27621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b="1" lang="en"/>
              <a:t>Feeling Word List</a:t>
            </a:r>
            <a:endParaRPr b="1"/>
          </a:p>
        </p:txBody>
      </p:sp>
      <p:pic>
        <p:nvPicPr>
          <p:cNvPr id="252" name="Google Shape;252;p23"/>
          <p:cNvPicPr preferRelativeResize="0"/>
          <p:nvPr/>
        </p:nvPicPr>
        <p:blipFill>
          <a:blip r:embed="rId3">
            <a:alphaModFix/>
          </a:blip>
          <a:stretch>
            <a:fillRect/>
          </a:stretch>
        </p:blipFill>
        <p:spPr>
          <a:xfrm>
            <a:off x="1341725" y="1930400"/>
            <a:ext cx="2695575" cy="2628900"/>
          </a:xfrm>
          <a:prstGeom prst="rect">
            <a:avLst/>
          </a:prstGeom>
          <a:noFill/>
          <a:ln>
            <a:noFill/>
          </a:ln>
        </p:spPr>
      </p:pic>
      <p:pic>
        <p:nvPicPr>
          <p:cNvPr id="253" name="Google Shape;253;p23"/>
          <p:cNvPicPr preferRelativeResize="0"/>
          <p:nvPr/>
        </p:nvPicPr>
        <p:blipFill>
          <a:blip r:embed="rId4">
            <a:alphaModFix/>
          </a:blip>
          <a:stretch>
            <a:fillRect/>
          </a:stretch>
        </p:blipFill>
        <p:spPr>
          <a:xfrm>
            <a:off x="5060400" y="2037825"/>
            <a:ext cx="2105650" cy="2414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